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730" r:id="rId5"/>
  </p:sldMasterIdLst>
  <p:notesMasterIdLst>
    <p:notesMasterId r:id="rId96"/>
  </p:notesMasterIdLst>
  <p:handoutMasterIdLst>
    <p:handoutMasterId r:id="rId97"/>
  </p:handoutMasterIdLst>
  <p:sldIdLst>
    <p:sldId id="669" r:id="rId6"/>
    <p:sldId id="691" r:id="rId7"/>
    <p:sldId id="693" r:id="rId8"/>
    <p:sldId id="694" r:id="rId9"/>
    <p:sldId id="695" r:id="rId10"/>
    <p:sldId id="567" r:id="rId11"/>
    <p:sldId id="677" r:id="rId12"/>
    <p:sldId id="696" r:id="rId13"/>
    <p:sldId id="712" r:id="rId14"/>
    <p:sldId id="710" r:id="rId15"/>
    <p:sldId id="711" r:id="rId16"/>
    <p:sldId id="709" r:id="rId17"/>
    <p:sldId id="689" r:id="rId18"/>
    <p:sldId id="690" r:id="rId19"/>
    <p:sldId id="636" r:id="rId20"/>
    <p:sldId id="540" r:id="rId21"/>
    <p:sldId id="674" r:id="rId22"/>
    <p:sldId id="631" r:id="rId23"/>
    <p:sldId id="714" r:id="rId24"/>
    <p:sldId id="644" r:id="rId25"/>
    <p:sldId id="649" r:id="rId26"/>
    <p:sldId id="650" r:id="rId27"/>
    <p:sldId id="671" r:id="rId28"/>
    <p:sldId id="672" r:id="rId29"/>
    <p:sldId id="713" r:id="rId30"/>
    <p:sldId id="654" r:id="rId31"/>
    <p:sldId id="716" r:id="rId32"/>
    <p:sldId id="656" r:id="rId33"/>
    <p:sldId id="657" r:id="rId34"/>
    <p:sldId id="715" r:id="rId35"/>
    <p:sldId id="660" r:id="rId36"/>
    <p:sldId id="662" r:id="rId37"/>
    <p:sldId id="717" r:id="rId38"/>
    <p:sldId id="663" r:id="rId39"/>
    <p:sldId id="718" r:id="rId40"/>
    <p:sldId id="668" r:id="rId41"/>
    <p:sldId id="719" r:id="rId42"/>
    <p:sldId id="670" r:id="rId43"/>
    <p:sldId id="720" r:id="rId44"/>
    <p:sldId id="726" r:id="rId45"/>
    <p:sldId id="727" r:id="rId46"/>
    <p:sldId id="665" r:id="rId47"/>
    <p:sldId id="675" r:id="rId48"/>
    <p:sldId id="728" r:id="rId49"/>
    <p:sldId id="676" r:id="rId50"/>
    <p:sldId id="729" r:id="rId51"/>
    <p:sldId id="730" r:id="rId52"/>
    <p:sldId id="678" r:id="rId53"/>
    <p:sldId id="680" r:id="rId54"/>
    <p:sldId id="681" r:id="rId55"/>
    <p:sldId id="721" r:id="rId56"/>
    <p:sldId id="731" r:id="rId57"/>
    <p:sldId id="722" r:id="rId58"/>
    <p:sldId id="723" r:id="rId59"/>
    <p:sldId id="685" r:id="rId60"/>
    <p:sldId id="684" r:id="rId61"/>
    <p:sldId id="724" r:id="rId62"/>
    <p:sldId id="700" r:id="rId63"/>
    <p:sldId id="701" r:id="rId64"/>
    <p:sldId id="702" r:id="rId65"/>
    <p:sldId id="704" r:id="rId66"/>
    <p:sldId id="703" r:id="rId67"/>
    <p:sldId id="705" r:id="rId68"/>
    <p:sldId id="706" r:id="rId69"/>
    <p:sldId id="738" r:id="rId70"/>
    <p:sldId id="739" r:id="rId71"/>
    <p:sldId id="765" r:id="rId72"/>
    <p:sldId id="766" r:id="rId73"/>
    <p:sldId id="775" r:id="rId74"/>
    <p:sldId id="767" r:id="rId75"/>
    <p:sldId id="776" r:id="rId76"/>
    <p:sldId id="762" r:id="rId77"/>
    <p:sldId id="777" r:id="rId78"/>
    <p:sldId id="778" r:id="rId79"/>
    <p:sldId id="779" r:id="rId80"/>
    <p:sldId id="780" r:id="rId81"/>
    <p:sldId id="732" r:id="rId82"/>
    <p:sldId id="737" r:id="rId83"/>
    <p:sldId id="733" r:id="rId84"/>
    <p:sldId id="781" r:id="rId85"/>
    <p:sldId id="735" r:id="rId86"/>
    <p:sldId id="736" r:id="rId87"/>
    <p:sldId id="782" r:id="rId88"/>
    <p:sldId id="783" r:id="rId89"/>
    <p:sldId id="784" r:id="rId90"/>
    <p:sldId id="768" r:id="rId91"/>
    <p:sldId id="769" r:id="rId92"/>
    <p:sldId id="770" r:id="rId93"/>
    <p:sldId id="771" r:id="rId94"/>
    <p:sldId id="785" r:id="rId9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51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647" userDrawn="1">
          <p15:clr>
            <a:srgbClr val="A4A3A4"/>
          </p15:clr>
        </p15:guide>
        <p15:guide id="18" orient="horz" pos="1167" userDrawn="1">
          <p15:clr>
            <a:srgbClr val="A4A3A4"/>
          </p15:clr>
        </p15:guide>
        <p15:guide id="19" pos="3949" userDrawn="1">
          <p15:clr>
            <a:srgbClr val="A4A3A4"/>
          </p15:clr>
        </p15:guide>
        <p15:guide id="20" pos="344" userDrawn="1">
          <p15:clr>
            <a:srgbClr val="A4A3A4"/>
          </p15:clr>
        </p15:guide>
        <p15:guide id="21" pos="726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2FBDD5"/>
    <a:srgbClr val="88DAE7"/>
    <a:srgbClr val="E7E7E8"/>
    <a:srgbClr val="4D4D4D"/>
    <a:srgbClr val="4F5683"/>
    <a:srgbClr val="242C65"/>
    <a:srgbClr val="CDD0D1"/>
    <a:srgbClr val="C9CCD7"/>
    <a:srgbClr val="D7F3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46" autoAdjust="0"/>
    <p:restoredTop sz="81569" autoAdjust="0"/>
  </p:normalViewPr>
  <p:slideViewPr>
    <p:cSldViewPr snapToGrid="0">
      <p:cViewPr varScale="1">
        <p:scale>
          <a:sx n="135" d="100"/>
          <a:sy n="135" d="100"/>
        </p:scale>
        <p:origin x="780" y="57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1167"/>
        <p:guide pos="3949"/>
        <p:guide pos="344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commentAuthors" Target="commentAuthors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6B903C-C19E-4887-A0C3-61A3D0DFE241}" type="doc">
      <dgm:prSet loTypeId="urn:microsoft.com/office/officeart/2005/8/layout/architecture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15674F-FC37-4374-923E-8C575F263A8E}">
      <dgm:prSet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</a:p>
      </dgm:t>
    </dgm:pt>
    <dgm:pt modelId="{D365BEC0-1572-40E1-B76B-36103929157D}" type="parTrans" cxnId="{B3DD0899-7AE0-4BD2-8367-E960F3039A3D}">
      <dgm:prSet/>
      <dgm:spPr/>
      <dgm:t>
        <a:bodyPr/>
        <a:lstStyle/>
        <a:p>
          <a:endParaRPr lang="en-US"/>
        </a:p>
      </dgm:t>
    </dgm:pt>
    <dgm:pt modelId="{68129B64-59D2-41A2-A2C8-E7F7D21D6125}" type="sibTrans" cxnId="{B3DD0899-7AE0-4BD2-8367-E960F3039A3D}">
      <dgm:prSet/>
      <dgm:spPr/>
      <dgm:t>
        <a:bodyPr/>
        <a:lstStyle/>
        <a:p>
          <a:endParaRPr lang="en-US"/>
        </a:p>
      </dgm:t>
    </dgm:pt>
    <dgm:pt modelId="{0E854983-BC6C-4018-972E-87DAACA217DC}">
      <dgm:prSet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</a:p>
      </dgm:t>
    </dgm:pt>
    <dgm:pt modelId="{B27389E9-1F2D-4929-BB1B-5F5D08F530AE}" type="parTrans" cxnId="{E3F48AC4-887A-41CF-8A9A-26A89509E000}">
      <dgm:prSet/>
      <dgm:spPr/>
      <dgm:t>
        <a:bodyPr/>
        <a:lstStyle/>
        <a:p>
          <a:endParaRPr lang="en-US"/>
        </a:p>
      </dgm:t>
    </dgm:pt>
    <dgm:pt modelId="{6CC805F8-5538-4038-98F4-C5CA5DEC8899}" type="sibTrans" cxnId="{E3F48AC4-887A-41CF-8A9A-26A89509E000}">
      <dgm:prSet/>
      <dgm:spPr/>
      <dgm:t>
        <a:bodyPr/>
        <a:lstStyle/>
        <a:p>
          <a:endParaRPr lang="en-US"/>
        </a:p>
      </dgm:t>
    </dgm:pt>
    <dgm:pt modelId="{8486A6D6-B409-40F6-8D3F-F87CCB6028FB}">
      <dgm:prSet/>
      <dgm:spPr/>
      <dgm:t>
        <a:bodyPr/>
        <a:lstStyle/>
        <a:p>
          <a:pPr rtl="0"/>
          <a:r>
            <a:rPr lang="en-US" b="1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  <a:endParaRPr lang="en-US" b="1" dirty="0">
            <a:solidFill>
              <a:schemeClr val="tx1"/>
            </a:solidFill>
            <a:latin typeface="Agency FB" panose="020B0503020202020204" pitchFamily="34" charset="0"/>
          </a:endParaRPr>
        </a:p>
      </dgm:t>
    </dgm:pt>
    <dgm:pt modelId="{551F1100-4A01-43D0-8889-35D795E61835}" type="parTrans" cxnId="{F443BF6A-63C6-40C9-BC64-9BC31145463A}">
      <dgm:prSet/>
      <dgm:spPr/>
      <dgm:t>
        <a:bodyPr/>
        <a:lstStyle/>
        <a:p>
          <a:endParaRPr lang="en-US"/>
        </a:p>
      </dgm:t>
    </dgm:pt>
    <dgm:pt modelId="{D829D089-F776-4099-B317-3195B74F2B98}" type="sibTrans" cxnId="{F443BF6A-63C6-40C9-BC64-9BC31145463A}">
      <dgm:prSet/>
      <dgm:spPr/>
      <dgm:t>
        <a:bodyPr/>
        <a:lstStyle/>
        <a:p>
          <a:endParaRPr lang="en-US"/>
        </a:p>
      </dgm:t>
    </dgm:pt>
    <dgm:pt modelId="{33E23E09-973D-462E-8939-0A2694C2DCF8}" type="pres">
      <dgm:prSet presAssocID="{496B903C-C19E-4887-A0C3-61A3D0DFE24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1EE6849-3306-48B6-BCAE-452A1AF13BFD}" type="pres">
      <dgm:prSet presAssocID="{8215674F-FC37-4374-923E-8C575F263A8E}" presName="vertOne" presStyleCnt="0"/>
      <dgm:spPr/>
    </dgm:pt>
    <dgm:pt modelId="{E8577E19-B0B6-462E-AA96-A3B0600C870E}" type="pres">
      <dgm:prSet presAssocID="{8215674F-FC37-4374-923E-8C575F263A8E}" presName="txOne" presStyleLbl="node0" presStyleIdx="0" presStyleCnt="3">
        <dgm:presLayoutVars>
          <dgm:chPref val="3"/>
        </dgm:presLayoutVars>
      </dgm:prSet>
      <dgm:spPr/>
    </dgm:pt>
    <dgm:pt modelId="{38FC69EB-656B-45C9-B271-E27B30822A14}" type="pres">
      <dgm:prSet presAssocID="{8215674F-FC37-4374-923E-8C575F263A8E}" presName="horzOne" presStyleCnt="0"/>
      <dgm:spPr/>
    </dgm:pt>
    <dgm:pt modelId="{56046922-9361-4098-9242-31E389D18496}" type="pres">
      <dgm:prSet presAssocID="{68129B64-59D2-41A2-A2C8-E7F7D21D6125}" presName="sibSpaceOne" presStyleCnt="0"/>
      <dgm:spPr/>
    </dgm:pt>
    <dgm:pt modelId="{808C4BAB-4F63-4A93-AA24-F4263A55E4C8}" type="pres">
      <dgm:prSet presAssocID="{0E854983-BC6C-4018-972E-87DAACA217DC}" presName="vertOne" presStyleCnt="0"/>
      <dgm:spPr/>
    </dgm:pt>
    <dgm:pt modelId="{C0CE2177-AF09-4CE0-9DC1-E6F90AE543FE}" type="pres">
      <dgm:prSet presAssocID="{0E854983-BC6C-4018-972E-87DAACA217DC}" presName="txOne" presStyleLbl="node0" presStyleIdx="1" presStyleCnt="3">
        <dgm:presLayoutVars>
          <dgm:chPref val="3"/>
        </dgm:presLayoutVars>
      </dgm:prSet>
      <dgm:spPr/>
    </dgm:pt>
    <dgm:pt modelId="{07665AFD-BB05-4AA8-BB6B-816F338C128D}" type="pres">
      <dgm:prSet presAssocID="{0E854983-BC6C-4018-972E-87DAACA217DC}" presName="horzOne" presStyleCnt="0"/>
      <dgm:spPr/>
    </dgm:pt>
    <dgm:pt modelId="{F4760928-9B45-4227-900A-D10A55A8CE53}" type="pres">
      <dgm:prSet presAssocID="{6CC805F8-5538-4038-98F4-C5CA5DEC8899}" presName="sibSpaceOne" presStyleCnt="0"/>
      <dgm:spPr/>
    </dgm:pt>
    <dgm:pt modelId="{10EC67E8-B79A-4B86-ACA5-8DEF455BCD28}" type="pres">
      <dgm:prSet presAssocID="{8486A6D6-B409-40F6-8D3F-F87CCB6028FB}" presName="vertOne" presStyleCnt="0"/>
      <dgm:spPr/>
    </dgm:pt>
    <dgm:pt modelId="{211AA934-91E8-4CF0-85E6-C81857E22141}" type="pres">
      <dgm:prSet presAssocID="{8486A6D6-B409-40F6-8D3F-F87CCB6028FB}" presName="txOne" presStyleLbl="node0" presStyleIdx="2" presStyleCnt="3">
        <dgm:presLayoutVars>
          <dgm:chPref val="3"/>
        </dgm:presLayoutVars>
      </dgm:prSet>
      <dgm:spPr/>
    </dgm:pt>
    <dgm:pt modelId="{1E5D78E4-BEA1-4CED-B722-6F3733970578}" type="pres">
      <dgm:prSet presAssocID="{8486A6D6-B409-40F6-8D3F-F87CCB6028FB}" presName="horzOne" presStyleCnt="0"/>
      <dgm:spPr/>
    </dgm:pt>
  </dgm:ptLst>
  <dgm:cxnLst>
    <dgm:cxn modelId="{077B8402-63C6-4FFE-BC14-45D586F118BD}" type="presOf" srcId="{496B903C-C19E-4887-A0C3-61A3D0DFE241}" destId="{33E23E09-973D-462E-8939-0A2694C2DCF8}" srcOrd="0" destOrd="0" presId="urn:microsoft.com/office/officeart/2005/8/layout/architecture"/>
    <dgm:cxn modelId="{76D11210-528B-41FD-9AF3-BFB00A6DA9C5}" type="presOf" srcId="{8215674F-FC37-4374-923E-8C575F263A8E}" destId="{E8577E19-B0B6-462E-AA96-A3B0600C870E}" srcOrd="0" destOrd="0" presId="urn:microsoft.com/office/officeart/2005/8/layout/architecture"/>
    <dgm:cxn modelId="{F443BF6A-63C6-40C9-BC64-9BC31145463A}" srcId="{496B903C-C19E-4887-A0C3-61A3D0DFE241}" destId="{8486A6D6-B409-40F6-8D3F-F87CCB6028FB}" srcOrd="2" destOrd="0" parTransId="{551F1100-4A01-43D0-8889-35D795E61835}" sibTransId="{D829D089-F776-4099-B317-3195B74F2B98}"/>
    <dgm:cxn modelId="{B3DD0899-7AE0-4BD2-8367-E960F3039A3D}" srcId="{496B903C-C19E-4887-A0C3-61A3D0DFE241}" destId="{8215674F-FC37-4374-923E-8C575F263A8E}" srcOrd="0" destOrd="0" parTransId="{D365BEC0-1572-40E1-B76B-36103929157D}" sibTransId="{68129B64-59D2-41A2-A2C8-E7F7D21D6125}"/>
    <dgm:cxn modelId="{E3F48AC4-887A-41CF-8A9A-26A89509E000}" srcId="{496B903C-C19E-4887-A0C3-61A3D0DFE241}" destId="{0E854983-BC6C-4018-972E-87DAACA217DC}" srcOrd="1" destOrd="0" parTransId="{B27389E9-1F2D-4929-BB1B-5F5D08F530AE}" sibTransId="{6CC805F8-5538-4038-98F4-C5CA5DEC8899}"/>
    <dgm:cxn modelId="{051BCCCB-B487-4029-8B7A-A1BB1D61243A}" type="presOf" srcId="{0E854983-BC6C-4018-972E-87DAACA217DC}" destId="{C0CE2177-AF09-4CE0-9DC1-E6F90AE543FE}" srcOrd="0" destOrd="0" presId="urn:microsoft.com/office/officeart/2005/8/layout/architecture"/>
    <dgm:cxn modelId="{1F1668F4-1F12-4FFD-BE56-AA0B57FAFE15}" type="presOf" srcId="{8486A6D6-B409-40F6-8D3F-F87CCB6028FB}" destId="{211AA934-91E8-4CF0-85E6-C81857E22141}" srcOrd="0" destOrd="0" presId="urn:microsoft.com/office/officeart/2005/8/layout/architecture"/>
    <dgm:cxn modelId="{492BFC75-B6CE-4912-A7A0-79B1B4A53E9F}" type="presParOf" srcId="{33E23E09-973D-462E-8939-0A2694C2DCF8}" destId="{41EE6849-3306-48B6-BCAE-452A1AF13BFD}" srcOrd="0" destOrd="0" presId="urn:microsoft.com/office/officeart/2005/8/layout/architecture"/>
    <dgm:cxn modelId="{B7C61ECE-83DE-4D74-A1AF-A1B530A7D6F0}" type="presParOf" srcId="{41EE6849-3306-48B6-BCAE-452A1AF13BFD}" destId="{E8577E19-B0B6-462E-AA96-A3B0600C870E}" srcOrd="0" destOrd="0" presId="urn:microsoft.com/office/officeart/2005/8/layout/architecture"/>
    <dgm:cxn modelId="{0930D551-20A7-4AE1-A10F-AFF7B7B93597}" type="presParOf" srcId="{41EE6849-3306-48B6-BCAE-452A1AF13BFD}" destId="{38FC69EB-656B-45C9-B271-E27B30822A14}" srcOrd="1" destOrd="0" presId="urn:microsoft.com/office/officeart/2005/8/layout/architecture"/>
    <dgm:cxn modelId="{9B283826-FF9F-440E-A74B-6888DFFBDDF0}" type="presParOf" srcId="{33E23E09-973D-462E-8939-0A2694C2DCF8}" destId="{56046922-9361-4098-9242-31E389D18496}" srcOrd="1" destOrd="0" presId="urn:microsoft.com/office/officeart/2005/8/layout/architecture"/>
    <dgm:cxn modelId="{934DF467-72AF-4552-B112-04F3D5D33415}" type="presParOf" srcId="{33E23E09-973D-462E-8939-0A2694C2DCF8}" destId="{808C4BAB-4F63-4A93-AA24-F4263A55E4C8}" srcOrd="2" destOrd="0" presId="urn:microsoft.com/office/officeart/2005/8/layout/architecture"/>
    <dgm:cxn modelId="{31201FC7-9353-4F8A-93AF-AD631C2581D8}" type="presParOf" srcId="{808C4BAB-4F63-4A93-AA24-F4263A55E4C8}" destId="{C0CE2177-AF09-4CE0-9DC1-E6F90AE543FE}" srcOrd="0" destOrd="0" presId="urn:microsoft.com/office/officeart/2005/8/layout/architecture"/>
    <dgm:cxn modelId="{B4E16055-7496-4C75-A7C4-E17F305740D1}" type="presParOf" srcId="{808C4BAB-4F63-4A93-AA24-F4263A55E4C8}" destId="{07665AFD-BB05-4AA8-BB6B-816F338C128D}" srcOrd="1" destOrd="0" presId="urn:microsoft.com/office/officeart/2005/8/layout/architecture"/>
    <dgm:cxn modelId="{7822EF42-8DC8-4ED9-9789-67B38E8F459F}" type="presParOf" srcId="{33E23E09-973D-462E-8939-0A2694C2DCF8}" destId="{F4760928-9B45-4227-900A-D10A55A8CE53}" srcOrd="3" destOrd="0" presId="urn:microsoft.com/office/officeart/2005/8/layout/architecture"/>
    <dgm:cxn modelId="{C320DF25-2A4F-414C-9A78-F5FF71EBB836}" type="presParOf" srcId="{33E23E09-973D-462E-8939-0A2694C2DCF8}" destId="{10EC67E8-B79A-4B86-ACA5-8DEF455BCD28}" srcOrd="4" destOrd="0" presId="urn:microsoft.com/office/officeart/2005/8/layout/architecture"/>
    <dgm:cxn modelId="{E0204B6B-4E9D-4657-8463-D5DC4EF13E1A}" type="presParOf" srcId="{10EC67E8-B79A-4B86-ACA5-8DEF455BCD28}" destId="{211AA934-91E8-4CF0-85E6-C81857E22141}" srcOrd="0" destOrd="0" presId="urn:microsoft.com/office/officeart/2005/8/layout/architecture"/>
    <dgm:cxn modelId="{3F0982C6-4CC0-4E7C-B05B-1F0B21D2974E}" type="presParOf" srcId="{10EC67E8-B79A-4B86-ACA5-8DEF455BCD28}" destId="{1E5D78E4-BEA1-4CED-B722-6F3733970578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6B903C-C19E-4887-A0C3-61A3D0DFE241}" type="doc">
      <dgm:prSet loTypeId="urn:microsoft.com/office/officeart/2005/8/layout/architecture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215674F-FC37-4374-923E-8C575F263A8E}">
      <dgm:prSet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</a:p>
      </dgm:t>
    </dgm:pt>
    <dgm:pt modelId="{D365BEC0-1572-40E1-B76B-36103929157D}" type="parTrans" cxnId="{B3DD0899-7AE0-4BD2-8367-E960F3039A3D}">
      <dgm:prSet/>
      <dgm:spPr/>
      <dgm:t>
        <a:bodyPr/>
        <a:lstStyle/>
        <a:p>
          <a:endParaRPr lang="en-US"/>
        </a:p>
      </dgm:t>
    </dgm:pt>
    <dgm:pt modelId="{68129B64-59D2-41A2-A2C8-E7F7D21D6125}" type="sibTrans" cxnId="{B3DD0899-7AE0-4BD2-8367-E960F3039A3D}">
      <dgm:prSet/>
      <dgm:spPr/>
      <dgm:t>
        <a:bodyPr/>
        <a:lstStyle/>
        <a:p>
          <a:endParaRPr lang="en-US"/>
        </a:p>
      </dgm:t>
    </dgm:pt>
    <dgm:pt modelId="{0E854983-BC6C-4018-972E-87DAACA217DC}">
      <dgm:prSet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  <a:endParaRPr lang="en-US" dirty="0"/>
        </a:p>
      </dgm:t>
    </dgm:pt>
    <dgm:pt modelId="{B27389E9-1F2D-4929-BB1B-5F5D08F530AE}" type="parTrans" cxnId="{E3F48AC4-887A-41CF-8A9A-26A89509E000}">
      <dgm:prSet/>
      <dgm:spPr/>
      <dgm:t>
        <a:bodyPr/>
        <a:lstStyle/>
        <a:p>
          <a:endParaRPr lang="en-US"/>
        </a:p>
      </dgm:t>
    </dgm:pt>
    <dgm:pt modelId="{6CC805F8-5538-4038-98F4-C5CA5DEC8899}" type="sibTrans" cxnId="{E3F48AC4-887A-41CF-8A9A-26A89509E000}">
      <dgm:prSet/>
      <dgm:spPr/>
      <dgm:t>
        <a:bodyPr/>
        <a:lstStyle/>
        <a:p>
          <a:endParaRPr lang="en-US"/>
        </a:p>
      </dgm:t>
    </dgm:pt>
    <dgm:pt modelId="{8486A6D6-B409-40F6-8D3F-F87CCB6028FB}">
      <dgm:prSet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  <a:endParaRPr lang="en-US" dirty="0"/>
        </a:p>
      </dgm:t>
    </dgm:pt>
    <dgm:pt modelId="{551F1100-4A01-43D0-8889-35D795E61835}" type="parTrans" cxnId="{F443BF6A-63C6-40C9-BC64-9BC31145463A}">
      <dgm:prSet/>
      <dgm:spPr/>
      <dgm:t>
        <a:bodyPr/>
        <a:lstStyle/>
        <a:p>
          <a:endParaRPr lang="en-US"/>
        </a:p>
      </dgm:t>
    </dgm:pt>
    <dgm:pt modelId="{D829D089-F776-4099-B317-3195B74F2B98}" type="sibTrans" cxnId="{F443BF6A-63C6-40C9-BC64-9BC31145463A}">
      <dgm:prSet/>
      <dgm:spPr/>
      <dgm:t>
        <a:bodyPr/>
        <a:lstStyle/>
        <a:p>
          <a:endParaRPr lang="en-US"/>
        </a:p>
      </dgm:t>
    </dgm:pt>
    <dgm:pt modelId="{33E23E09-973D-462E-8939-0A2694C2DCF8}" type="pres">
      <dgm:prSet presAssocID="{496B903C-C19E-4887-A0C3-61A3D0DFE24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1EE6849-3306-48B6-BCAE-452A1AF13BFD}" type="pres">
      <dgm:prSet presAssocID="{8215674F-FC37-4374-923E-8C575F263A8E}" presName="vertOne" presStyleCnt="0"/>
      <dgm:spPr/>
    </dgm:pt>
    <dgm:pt modelId="{E8577E19-B0B6-462E-AA96-A3B0600C870E}" type="pres">
      <dgm:prSet presAssocID="{8215674F-FC37-4374-923E-8C575F263A8E}" presName="txOne" presStyleLbl="node0" presStyleIdx="0" presStyleCnt="3">
        <dgm:presLayoutVars>
          <dgm:chPref val="3"/>
        </dgm:presLayoutVars>
      </dgm:prSet>
      <dgm:spPr/>
    </dgm:pt>
    <dgm:pt modelId="{38FC69EB-656B-45C9-B271-E27B30822A14}" type="pres">
      <dgm:prSet presAssocID="{8215674F-FC37-4374-923E-8C575F263A8E}" presName="horzOne" presStyleCnt="0"/>
      <dgm:spPr/>
    </dgm:pt>
    <dgm:pt modelId="{56046922-9361-4098-9242-31E389D18496}" type="pres">
      <dgm:prSet presAssocID="{68129B64-59D2-41A2-A2C8-E7F7D21D6125}" presName="sibSpaceOne" presStyleCnt="0"/>
      <dgm:spPr/>
    </dgm:pt>
    <dgm:pt modelId="{808C4BAB-4F63-4A93-AA24-F4263A55E4C8}" type="pres">
      <dgm:prSet presAssocID="{0E854983-BC6C-4018-972E-87DAACA217DC}" presName="vertOne" presStyleCnt="0"/>
      <dgm:spPr/>
    </dgm:pt>
    <dgm:pt modelId="{C0CE2177-AF09-4CE0-9DC1-E6F90AE543FE}" type="pres">
      <dgm:prSet presAssocID="{0E854983-BC6C-4018-972E-87DAACA217DC}" presName="txOne" presStyleLbl="node0" presStyleIdx="1" presStyleCnt="3">
        <dgm:presLayoutVars>
          <dgm:chPref val="3"/>
        </dgm:presLayoutVars>
      </dgm:prSet>
      <dgm:spPr/>
    </dgm:pt>
    <dgm:pt modelId="{07665AFD-BB05-4AA8-BB6B-816F338C128D}" type="pres">
      <dgm:prSet presAssocID="{0E854983-BC6C-4018-972E-87DAACA217DC}" presName="horzOne" presStyleCnt="0"/>
      <dgm:spPr/>
    </dgm:pt>
    <dgm:pt modelId="{F4760928-9B45-4227-900A-D10A55A8CE53}" type="pres">
      <dgm:prSet presAssocID="{6CC805F8-5538-4038-98F4-C5CA5DEC8899}" presName="sibSpaceOne" presStyleCnt="0"/>
      <dgm:spPr/>
    </dgm:pt>
    <dgm:pt modelId="{10EC67E8-B79A-4B86-ACA5-8DEF455BCD28}" type="pres">
      <dgm:prSet presAssocID="{8486A6D6-B409-40F6-8D3F-F87CCB6028FB}" presName="vertOne" presStyleCnt="0"/>
      <dgm:spPr/>
    </dgm:pt>
    <dgm:pt modelId="{211AA934-91E8-4CF0-85E6-C81857E22141}" type="pres">
      <dgm:prSet presAssocID="{8486A6D6-B409-40F6-8D3F-F87CCB6028FB}" presName="txOne" presStyleLbl="node0" presStyleIdx="2" presStyleCnt="3">
        <dgm:presLayoutVars>
          <dgm:chPref val="3"/>
        </dgm:presLayoutVars>
      </dgm:prSet>
      <dgm:spPr/>
    </dgm:pt>
    <dgm:pt modelId="{1E5D78E4-BEA1-4CED-B722-6F3733970578}" type="pres">
      <dgm:prSet presAssocID="{8486A6D6-B409-40F6-8D3F-F87CCB6028FB}" presName="horzOne" presStyleCnt="0"/>
      <dgm:spPr/>
    </dgm:pt>
  </dgm:ptLst>
  <dgm:cxnLst>
    <dgm:cxn modelId="{2BB14C21-61C7-4A82-B7B6-AC605F365517}" type="presOf" srcId="{496B903C-C19E-4887-A0C3-61A3D0DFE241}" destId="{33E23E09-973D-462E-8939-0A2694C2DCF8}" srcOrd="0" destOrd="0" presId="urn:microsoft.com/office/officeart/2005/8/layout/architecture"/>
    <dgm:cxn modelId="{F443BF6A-63C6-40C9-BC64-9BC31145463A}" srcId="{496B903C-C19E-4887-A0C3-61A3D0DFE241}" destId="{8486A6D6-B409-40F6-8D3F-F87CCB6028FB}" srcOrd="2" destOrd="0" parTransId="{551F1100-4A01-43D0-8889-35D795E61835}" sibTransId="{D829D089-F776-4099-B317-3195B74F2B98}"/>
    <dgm:cxn modelId="{03FDCA71-F736-4011-93C8-9B14AB590203}" type="presOf" srcId="{0E854983-BC6C-4018-972E-87DAACA217DC}" destId="{C0CE2177-AF09-4CE0-9DC1-E6F90AE543FE}" srcOrd="0" destOrd="0" presId="urn:microsoft.com/office/officeart/2005/8/layout/architecture"/>
    <dgm:cxn modelId="{99739856-5CD2-48EB-A206-74936500A8CC}" type="presOf" srcId="{8486A6D6-B409-40F6-8D3F-F87CCB6028FB}" destId="{211AA934-91E8-4CF0-85E6-C81857E22141}" srcOrd="0" destOrd="0" presId="urn:microsoft.com/office/officeart/2005/8/layout/architecture"/>
    <dgm:cxn modelId="{B48D7985-6A9C-44C9-8D77-915116BD0441}" type="presOf" srcId="{8215674F-FC37-4374-923E-8C575F263A8E}" destId="{E8577E19-B0B6-462E-AA96-A3B0600C870E}" srcOrd="0" destOrd="0" presId="urn:microsoft.com/office/officeart/2005/8/layout/architecture"/>
    <dgm:cxn modelId="{B3DD0899-7AE0-4BD2-8367-E960F3039A3D}" srcId="{496B903C-C19E-4887-A0C3-61A3D0DFE241}" destId="{8215674F-FC37-4374-923E-8C575F263A8E}" srcOrd="0" destOrd="0" parTransId="{D365BEC0-1572-40E1-B76B-36103929157D}" sibTransId="{68129B64-59D2-41A2-A2C8-E7F7D21D6125}"/>
    <dgm:cxn modelId="{E3F48AC4-887A-41CF-8A9A-26A89509E000}" srcId="{496B903C-C19E-4887-A0C3-61A3D0DFE241}" destId="{0E854983-BC6C-4018-972E-87DAACA217DC}" srcOrd="1" destOrd="0" parTransId="{B27389E9-1F2D-4929-BB1B-5F5D08F530AE}" sibTransId="{6CC805F8-5538-4038-98F4-C5CA5DEC8899}"/>
    <dgm:cxn modelId="{21670396-0AC9-4684-960F-A9AB493444B3}" type="presParOf" srcId="{33E23E09-973D-462E-8939-0A2694C2DCF8}" destId="{41EE6849-3306-48B6-BCAE-452A1AF13BFD}" srcOrd="0" destOrd="0" presId="urn:microsoft.com/office/officeart/2005/8/layout/architecture"/>
    <dgm:cxn modelId="{692181F2-F50B-43F6-940B-4B802552BF1A}" type="presParOf" srcId="{41EE6849-3306-48B6-BCAE-452A1AF13BFD}" destId="{E8577E19-B0B6-462E-AA96-A3B0600C870E}" srcOrd="0" destOrd="0" presId="urn:microsoft.com/office/officeart/2005/8/layout/architecture"/>
    <dgm:cxn modelId="{67E9549F-238E-4080-B091-0A40BC765B85}" type="presParOf" srcId="{41EE6849-3306-48B6-BCAE-452A1AF13BFD}" destId="{38FC69EB-656B-45C9-B271-E27B30822A14}" srcOrd="1" destOrd="0" presId="urn:microsoft.com/office/officeart/2005/8/layout/architecture"/>
    <dgm:cxn modelId="{F1CA6926-E5DA-4E2E-987D-2F7248902C23}" type="presParOf" srcId="{33E23E09-973D-462E-8939-0A2694C2DCF8}" destId="{56046922-9361-4098-9242-31E389D18496}" srcOrd="1" destOrd="0" presId="urn:microsoft.com/office/officeart/2005/8/layout/architecture"/>
    <dgm:cxn modelId="{FF6EF3BD-0367-495A-9924-AF16D81E3BF8}" type="presParOf" srcId="{33E23E09-973D-462E-8939-0A2694C2DCF8}" destId="{808C4BAB-4F63-4A93-AA24-F4263A55E4C8}" srcOrd="2" destOrd="0" presId="urn:microsoft.com/office/officeart/2005/8/layout/architecture"/>
    <dgm:cxn modelId="{2002A979-3624-439E-8540-75CCA7490BB1}" type="presParOf" srcId="{808C4BAB-4F63-4A93-AA24-F4263A55E4C8}" destId="{C0CE2177-AF09-4CE0-9DC1-E6F90AE543FE}" srcOrd="0" destOrd="0" presId="urn:microsoft.com/office/officeart/2005/8/layout/architecture"/>
    <dgm:cxn modelId="{98DD7BFF-80AD-4809-BC26-7971913C65EA}" type="presParOf" srcId="{808C4BAB-4F63-4A93-AA24-F4263A55E4C8}" destId="{07665AFD-BB05-4AA8-BB6B-816F338C128D}" srcOrd="1" destOrd="0" presId="urn:microsoft.com/office/officeart/2005/8/layout/architecture"/>
    <dgm:cxn modelId="{9F14AFE5-46B4-4733-8CA7-8036BCD0E55D}" type="presParOf" srcId="{33E23E09-973D-462E-8939-0A2694C2DCF8}" destId="{F4760928-9B45-4227-900A-D10A55A8CE53}" srcOrd="3" destOrd="0" presId="urn:microsoft.com/office/officeart/2005/8/layout/architecture"/>
    <dgm:cxn modelId="{C24D5E88-1387-473D-A65A-B1E772CEC0A1}" type="presParOf" srcId="{33E23E09-973D-462E-8939-0A2694C2DCF8}" destId="{10EC67E8-B79A-4B86-ACA5-8DEF455BCD28}" srcOrd="4" destOrd="0" presId="urn:microsoft.com/office/officeart/2005/8/layout/architecture"/>
    <dgm:cxn modelId="{ADF98D07-BEF2-49D2-8971-1AE785C175F4}" type="presParOf" srcId="{10EC67E8-B79A-4B86-ACA5-8DEF455BCD28}" destId="{211AA934-91E8-4CF0-85E6-C81857E22141}" srcOrd="0" destOrd="0" presId="urn:microsoft.com/office/officeart/2005/8/layout/architecture"/>
    <dgm:cxn modelId="{0E9D7618-F713-4ABA-A758-9332DB5DF687}" type="presParOf" srcId="{10EC67E8-B79A-4B86-ACA5-8DEF455BCD28}" destId="{1E5D78E4-BEA1-4CED-B722-6F3733970578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6B903C-C19E-4887-A0C3-61A3D0DFE241}" type="doc">
      <dgm:prSet loTypeId="urn:microsoft.com/office/officeart/2005/8/layout/architecture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15674F-FC37-4374-923E-8C575F263A8E}">
      <dgm:prSet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</a:p>
      </dgm:t>
    </dgm:pt>
    <dgm:pt modelId="{D365BEC0-1572-40E1-B76B-36103929157D}" type="parTrans" cxnId="{B3DD0899-7AE0-4BD2-8367-E960F3039A3D}">
      <dgm:prSet/>
      <dgm:spPr/>
      <dgm:t>
        <a:bodyPr/>
        <a:lstStyle/>
        <a:p>
          <a:endParaRPr lang="en-US"/>
        </a:p>
      </dgm:t>
    </dgm:pt>
    <dgm:pt modelId="{68129B64-59D2-41A2-A2C8-E7F7D21D6125}" type="sibTrans" cxnId="{B3DD0899-7AE0-4BD2-8367-E960F3039A3D}">
      <dgm:prSet/>
      <dgm:spPr/>
      <dgm:t>
        <a:bodyPr/>
        <a:lstStyle/>
        <a:p>
          <a:endParaRPr lang="en-US"/>
        </a:p>
      </dgm:t>
    </dgm:pt>
    <dgm:pt modelId="{0E854983-BC6C-4018-972E-87DAACA217DC}">
      <dgm:prSet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</a:p>
      </dgm:t>
    </dgm:pt>
    <dgm:pt modelId="{B27389E9-1F2D-4929-BB1B-5F5D08F530AE}" type="parTrans" cxnId="{E3F48AC4-887A-41CF-8A9A-26A89509E000}">
      <dgm:prSet/>
      <dgm:spPr/>
      <dgm:t>
        <a:bodyPr/>
        <a:lstStyle/>
        <a:p>
          <a:endParaRPr lang="en-US"/>
        </a:p>
      </dgm:t>
    </dgm:pt>
    <dgm:pt modelId="{6CC805F8-5538-4038-98F4-C5CA5DEC8899}" type="sibTrans" cxnId="{E3F48AC4-887A-41CF-8A9A-26A89509E000}">
      <dgm:prSet/>
      <dgm:spPr/>
      <dgm:t>
        <a:bodyPr/>
        <a:lstStyle/>
        <a:p>
          <a:endParaRPr lang="en-US"/>
        </a:p>
      </dgm:t>
    </dgm:pt>
    <dgm:pt modelId="{8486A6D6-B409-40F6-8D3F-F87CCB6028FB}">
      <dgm:prSet/>
      <dgm:spPr/>
      <dgm:t>
        <a:bodyPr/>
        <a:lstStyle/>
        <a:p>
          <a:pPr rtl="0"/>
          <a:r>
            <a:rPr lang="en-US" b="1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  <a:endParaRPr lang="en-US" b="1" dirty="0">
            <a:solidFill>
              <a:schemeClr val="tx1"/>
            </a:solidFill>
            <a:latin typeface="Agency FB" panose="020B0503020202020204" pitchFamily="34" charset="0"/>
          </a:endParaRPr>
        </a:p>
      </dgm:t>
    </dgm:pt>
    <dgm:pt modelId="{551F1100-4A01-43D0-8889-35D795E61835}" type="parTrans" cxnId="{F443BF6A-63C6-40C9-BC64-9BC31145463A}">
      <dgm:prSet/>
      <dgm:spPr/>
      <dgm:t>
        <a:bodyPr/>
        <a:lstStyle/>
        <a:p>
          <a:endParaRPr lang="en-US"/>
        </a:p>
      </dgm:t>
    </dgm:pt>
    <dgm:pt modelId="{D829D089-F776-4099-B317-3195B74F2B98}" type="sibTrans" cxnId="{F443BF6A-63C6-40C9-BC64-9BC31145463A}">
      <dgm:prSet/>
      <dgm:spPr/>
      <dgm:t>
        <a:bodyPr/>
        <a:lstStyle/>
        <a:p>
          <a:endParaRPr lang="en-US"/>
        </a:p>
      </dgm:t>
    </dgm:pt>
    <dgm:pt modelId="{33E23E09-973D-462E-8939-0A2694C2DCF8}" type="pres">
      <dgm:prSet presAssocID="{496B903C-C19E-4887-A0C3-61A3D0DFE24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1EE6849-3306-48B6-BCAE-452A1AF13BFD}" type="pres">
      <dgm:prSet presAssocID="{8215674F-FC37-4374-923E-8C575F263A8E}" presName="vertOne" presStyleCnt="0"/>
      <dgm:spPr/>
    </dgm:pt>
    <dgm:pt modelId="{E8577E19-B0B6-462E-AA96-A3B0600C870E}" type="pres">
      <dgm:prSet presAssocID="{8215674F-FC37-4374-923E-8C575F263A8E}" presName="txOne" presStyleLbl="node0" presStyleIdx="0" presStyleCnt="3">
        <dgm:presLayoutVars>
          <dgm:chPref val="3"/>
        </dgm:presLayoutVars>
      </dgm:prSet>
      <dgm:spPr/>
    </dgm:pt>
    <dgm:pt modelId="{38FC69EB-656B-45C9-B271-E27B30822A14}" type="pres">
      <dgm:prSet presAssocID="{8215674F-FC37-4374-923E-8C575F263A8E}" presName="horzOne" presStyleCnt="0"/>
      <dgm:spPr/>
    </dgm:pt>
    <dgm:pt modelId="{56046922-9361-4098-9242-31E389D18496}" type="pres">
      <dgm:prSet presAssocID="{68129B64-59D2-41A2-A2C8-E7F7D21D6125}" presName="sibSpaceOne" presStyleCnt="0"/>
      <dgm:spPr/>
    </dgm:pt>
    <dgm:pt modelId="{808C4BAB-4F63-4A93-AA24-F4263A55E4C8}" type="pres">
      <dgm:prSet presAssocID="{0E854983-BC6C-4018-972E-87DAACA217DC}" presName="vertOne" presStyleCnt="0"/>
      <dgm:spPr/>
    </dgm:pt>
    <dgm:pt modelId="{C0CE2177-AF09-4CE0-9DC1-E6F90AE543FE}" type="pres">
      <dgm:prSet presAssocID="{0E854983-BC6C-4018-972E-87DAACA217DC}" presName="txOne" presStyleLbl="node0" presStyleIdx="1" presStyleCnt="3">
        <dgm:presLayoutVars>
          <dgm:chPref val="3"/>
        </dgm:presLayoutVars>
      </dgm:prSet>
      <dgm:spPr/>
    </dgm:pt>
    <dgm:pt modelId="{07665AFD-BB05-4AA8-BB6B-816F338C128D}" type="pres">
      <dgm:prSet presAssocID="{0E854983-BC6C-4018-972E-87DAACA217DC}" presName="horzOne" presStyleCnt="0"/>
      <dgm:spPr/>
    </dgm:pt>
    <dgm:pt modelId="{F4760928-9B45-4227-900A-D10A55A8CE53}" type="pres">
      <dgm:prSet presAssocID="{6CC805F8-5538-4038-98F4-C5CA5DEC8899}" presName="sibSpaceOne" presStyleCnt="0"/>
      <dgm:spPr/>
    </dgm:pt>
    <dgm:pt modelId="{10EC67E8-B79A-4B86-ACA5-8DEF455BCD28}" type="pres">
      <dgm:prSet presAssocID="{8486A6D6-B409-40F6-8D3F-F87CCB6028FB}" presName="vertOne" presStyleCnt="0"/>
      <dgm:spPr/>
    </dgm:pt>
    <dgm:pt modelId="{211AA934-91E8-4CF0-85E6-C81857E22141}" type="pres">
      <dgm:prSet presAssocID="{8486A6D6-B409-40F6-8D3F-F87CCB6028FB}" presName="txOne" presStyleLbl="node0" presStyleIdx="2" presStyleCnt="3">
        <dgm:presLayoutVars>
          <dgm:chPref val="3"/>
        </dgm:presLayoutVars>
      </dgm:prSet>
      <dgm:spPr/>
    </dgm:pt>
    <dgm:pt modelId="{1E5D78E4-BEA1-4CED-B722-6F3733970578}" type="pres">
      <dgm:prSet presAssocID="{8486A6D6-B409-40F6-8D3F-F87CCB6028FB}" presName="horzOne" presStyleCnt="0"/>
      <dgm:spPr/>
    </dgm:pt>
  </dgm:ptLst>
  <dgm:cxnLst>
    <dgm:cxn modelId="{077B8402-63C6-4FFE-BC14-45D586F118BD}" type="presOf" srcId="{496B903C-C19E-4887-A0C3-61A3D0DFE241}" destId="{33E23E09-973D-462E-8939-0A2694C2DCF8}" srcOrd="0" destOrd="0" presId="urn:microsoft.com/office/officeart/2005/8/layout/architecture"/>
    <dgm:cxn modelId="{76D11210-528B-41FD-9AF3-BFB00A6DA9C5}" type="presOf" srcId="{8215674F-FC37-4374-923E-8C575F263A8E}" destId="{E8577E19-B0B6-462E-AA96-A3B0600C870E}" srcOrd="0" destOrd="0" presId="urn:microsoft.com/office/officeart/2005/8/layout/architecture"/>
    <dgm:cxn modelId="{F443BF6A-63C6-40C9-BC64-9BC31145463A}" srcId="{496B903C-C19E-4887-A0C3-61A3D0DFE241}" destId="{8486A6D6-B409-40F6-8D3F-F87CCB6028FB}" srcOrd="2" destOrd="0" parTransId="{551F1100-4A01-43D0-8889-35D795E61835}" sibTransId="{D829D089-F776-4099-B317-3195B74F2B98}"/>
    <dgm:cxn modelId="{B3DD0899-7AE0-4BD2-8367-E960F3039A3D}" srcId="{496B903C-C19E-4887-A0C3-61A3D0DFE241}" destId="{8215674F-FC37-4374-923E-8C575F263A8E}" srcOrd="0" destOrd="0" parTransId="{D365BEC0-1572-40E1-B76B-36103929157D}" sibTransId="{68129B64-59D2-41A2-A2C8-E7F7D21D6125}"/>
    <dgm:cxn modelId="{E3F48AC4-887A-41CF-8A9A-26A89509E000}" srcId="{496B903C-C19E-4887-A0C3-61A3D0DFE241}" destId="{0E854983-BC6C-4018-972E-87DAACA217DC}" srcOrd="1" destOrd="0" parTransId="{B27389E9-1F2D-4929-BB1B-5F5D08F530AE}" sibTransId="{6CC805F8-5538-4038-98F4-C5CA5DEC8899}"/>
    <dgm:cxn modelId="{051BCCCB-B487-4029-8B7A-A1BB1D61243A}" type="presOf" srcId="{0E854983-BC6C-4018-972E-87DAACA217DC}" destId="{C0CE2177-AF09-4CE0-9DC1-E6F90AE543FE}" srcOrd="0" destOrd="0" presId="urn:microsoft.com/office/officeart/2005/8/layout/architecture"/>
    <dgm:cxn modelId="{1F1668F4-1F12-4FFD-BE56-AA0B57FAFE15}" type="presOf" srcId="{8486A6D6-B409-40F6-8D3F-F87CCB6028FB}" destId="{211AA934-91E8-4CF0-85E6-C81857E22141}" srcOrd="0" destOrd="0" presId="urn:microsoft.com/office/officeart/2005/8/layout/architecture"/>
    <dgm:cxn modelId="{492BFC75-B6CE-4912-A7A0-79B1B4A53E9F}" type="presParOf" srcId="{33E23E09-973D-462E-8939-0A2694C2DCF8}" destId="{41EE6849-3306-48B6-BCAE-452A1AF13BFD}" srcOrd="0" destOrd="0" presId="urn:microsoft.com/office/officeart/2005/8/layout/architecture"/>
    <dgm:cxn modelId="{B7C61ECE-83DE-4D74-A1AF-A1B530A7D6F0}" type="presParOf" srcId="{41EE6849-3306-48B6-BCAE-452A1AF13BFD}" destId="{E8577E19-B0B6-462E-AA96-A3B0600C870E}" srcOrd="0" destOrd="0" presId="urn:microsoft.com/office/officeart/2005/8/layout/architecture"/>
    <dgm:cxn modelId="{0930D551-20A7-4AE1-A10F-AFF7B7B93597}" type="presParOf" srcId="{41EE6849-3306-48B6-BCAE-452A1AF13BFD}" destId="{38FC69EB-656B-45C9-B271-E27B30822A14}" srcOrd="1" destOrd="0" presId="urn:microsoft.com/office/officeart/2005/8/layout/architecture"/>
    <dgm:cxn modelId="{9B283826-FF9F-440E-A74B-6888DFFBDDF0}" type="presParOf" srcId="{33E23E09-973D-462E-8939-0A2694C2DCF8}" destId="{56046922-9361-4098-9242-31E389D18496}" srcOrd="1" destOrd="0" presId="urn:microsoft.com/office/officeart/2005/8/layout/architecture"/>
    <dgm:cxn modelId="{934DF467-72AF-4552-B112-04F3D5D33415}" type="presParOf" srcId="{33E23E09-973D-462E-8939-0A2694C2DCF8}" destId="{808C4BAB-4F63-4A93-AA24-F4263A55E4C8}" srcOrd="2" destOrd="0" presId="urn:microsoft.com/office/officeart/2005/8/layout/architecture"/>
    <dgm:cxn modelId="{31201FC7-9353-4F8A-93AF-AD631C2581D8}" type="presParOf" srcId="{808C4BAB-4F63-4A93-AA24-F4263A55E4C8}" destId="{C0CE2177-AF09-4CE0-9DC1-E6F90AE543FE}" srcOrd="0" destOrd="0" presId="urn:microsoft.com/office/officeart/2005/8/layout/architecture"/>
    <dgm:cxn modelId="{B4E16055-7496-4C75-A7C4-E17F305740D1}" type="presParOf" srcId="{808C4BAB-4F63-4A93-AA24-F4263A55E4C8}" destId="{07665AFD-BB05-4AA8-BB6B-816F338C128D}" srcOrd="1" destOrd="0" presId="urn:microsoft.com/office/officeart/2005/8/layout/architecture"/>
    <dgm:cxn modelId="{7822EF42-8DC8-4ED9-9789-67B38E8F459F}" type="presParOf" srcId="{33E23E09-973D-462E-8939-0A2694C2DCF8}" destId="{F4760928-9B45-4227-900A-D10A55A8CE53}" srcOrd="3" destOrd="0" presId="urn:microsoft.com/office/officeart/2005/8/layout/architecture"/>
    <dgm:cxn modelId="{C320DF25-2A4F-414C-9A78-F5FF71EBB836}" type="presParOf" srcId="{33E23E09-973D-462E-8939-0A2694C2DCF8}" destId="{10EC67E8-B79A-4B86-ACA5-8DEF455BCD28}" srcOrd="4" destOrd="0" presId="urn:microsoft.com/office/officeart/2005/8/layout/architecture"/>
    <dgm:cxn modelId="{E0204B6B-4E9D-4657-8463-D5DC4EF13E1A}" type="presParOf" srcId="{10EC67E8-B79A-4B86-ACA5-8DEF455BCD28}" destId="{211AA934-91E8-4CF0-85E6-C81857E22141}" srcOrd="0" destOrd="0" presId="urn:microsoft.com/office/officeart/2005/8/layout/architecture"/>
    <dgm:cxn modelId="{3F0982C6-4CC0-4E7C-B05B-1F0B21D2974E}" type="presParOf" srcId="{10EC67E8-B79A-4B86-ACA5-8DEF455BCD28}" destId="{1E5D78E4-BEA1-4CED-B722-6F3733970578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6B903C-C19E-4887-A0C3-61A3D0DFE241}" type="doc">
      <dgm:prSet loTypeId="urn:microsoft.com/office/officeart/2005/8/layout/architecture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215674F-FC37-4374-923E-8C575F263A8E}">
      <dgm:prSet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</a:p>
      </dgm:t>
    </dgm:pt>
    <dgm:pt modelId="{D365BEC0-1572-40E1-B76B-36103929157D}" type="parTrans" cxnId="{B3DD0899-7AE0-4BD2-8367-E960F3039A3D}">
      <dgm:prSet/>
      <dgm:spPr/>
      <dgm:t>
        <a:bodyPr/>
        <a:lstStyle/>
        <a:p>
          <a:endParaRPr lang="en-US"/>
        </a:p>
      </dgm:t>
    </dgm:pt>
    <dgm:pt modelId="{68129B64-59D2-41A2-A2C8-E7F7D21D6125}" type="sibTrans" cxnId="{B3DD0899-7AE0-4BD2-8367-E960F3039A3D}">
      <dgm:prSet/>
      <dgm:spPr/>
      <dgm:t>
        <a:bodyPr/>
        <a:lstStyle/>
        <a:p>
          <a:endParaRPr lang="en-US"/>
        </a:p>
      </dgm:t>
    </dgm:pt>
    <dgm:pt modelId="{0E854983-BC6C-4018-972E-87DAACA217DC}">
      <dgm:prSet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  <a:endParaRPr lang="en-US" dirty="0"/>
        </a:p>
      </dgm:t>
    </dgm:pt>
    <dgm:pt modelId="{B27389E9-1F2D-4929-BB1B-5F5D08F530AE}" type="parTrans" cxnId="{E3F48AC4-887A-41CF-8A9A-26A89509E000}">
      <dgm:prSet/>
      <dgm:spPr/>
      <dgm:t>
        <a:bodyPr/>
        <a:lstStyle/>
        <a:p>
          <a:endParaRPr lang="en-US"/>
        </a:p>
      </dgm:t>
    </dgm:pt>
    <dgm:pt modelId="{6CC805F8-5538-4038-98F4-C5CA5DEC8899}" type="sibTrans" cxnId="{E3F48AC4-887A-41CF-8A9A-26A89509E000}">
      <dgm:prSet/>
      <dgm:spPr/>
      <dgm:t>
        <a:bodyPr/>
        <a:lstStyle/>
        <a:p>
          <a:endParaRPr lang="en-US"/>
        </a:p>
      </dgm:t>
    </dgm:pt>
    <dgm:pt modelId="{8486A6D6-B409-40F6-8D3F-F87CCB6028FB}">
      <dgm:prSet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  <a:endParaRPr lang="en-US" dirty="0"/>
        </a:p>
      </dgm:t>
    </dgm:pt>
    <dgm:pt modelId="{551F1100-4A01-43D0-8889-35D795E61835}" type="parTrans" cxnId="{F443BF6A-63C6-40C9-BC64-9BC31145463A}">
      <dgm:prSet/>
      <dgm:spPr/>
      <dgm:t>
        <a:bodyPr/>
        <a:lstStyle/>
        <a:p>
          <a:endParaRPr lang="en-US"/>
        </a:p>
      </dgm:t>
    </dgm:pt>
    <dgm:pt modelId="{D829D089-F776-4099-B317-3195B74F2B98}" type="sibTrans" cxnId="{F443BF6A-63C6-40C9-BC64-9BC31145463A}">
      <dgm:prSet/>
      <dgm:spPr/>
      <dgm:t>
        <a:bodyPr/>
        <a:lstStyle/>
        <a:p>
          <a:endParaRPr lang="en-US"/>
        </a:p>
      </dgm:t>
    </dgm:pt>
    <dgm:pt modelId="{33E23E09-973D-462E-8939-0A2694C2DCF8}" type="pres">
      <dgm:prSet presAssocID="{496B903C-C19E-4887-A0C3-61A3D0DFE24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1EE6849-3306-48B6-BCAE-452A1AF13BFD}" type="pres">
      <dgm:prSet presAssocID="{8215674F-FC37-4374-923E-8C575F263A8E}" presName="vertOne" presStyleCnt="0"/>
      <dgm:spPr/>
    </dgm:pt>
    <dgm:pt modelId="{E8577E19-B0B6-462E-AA96-A3B0600C870E}" type="pres">
      <dgm:prSet presAssocID="{8215674F-FC37-4374-923E-8C575F263A8E}" presName="txOne" presStyleLbl="node0" presStyleIdx="0" presStyleCnt="3">
        <dgm:presLayoutVars>
          <dgm:chPref val="3"/>
        </dgm:presLayoutVars>
      </dgm:prSet>
      <dgm:spPr/>
    </dgm:pt>
    <dgm:pt modelId="{38FC69EB-656B-45C9-B271-E27B30822A14}" type="pres">
      <dgm:prSet presAssocID="{8215674F-FC37-4374-923E-8C575F263A8E}" presName="horzOne" presStyleCnt="0"/>
      <dgm:spPr/>
    </dgm:pt>
    <dgm:pt modelId="{56046922-9361-4098-9242-31E389D18496}" type="pres">
      <dgm:prSet presAssocID="{68129B64-59D2-41A2-A2C8-E7F7D21D6125}" presName="sibSpaceOne" presStyleCnt="0"/>
      <dgm:spPr/>
    </dgm:pt>
    <dgm:pt modelId="{808C4BAB-4F63-4A93-AA24-F4263A55E4C8}" type="pres">
      <dgm:prSet presAssocID="{0E854983-BC6C-4018-972E-87DAACA217DC}" presName="vertOne" presStyleCnt="0"/>
      <dgm:spPr/>
    </dgm:pt>
    <dgm:pt modelId="{C0CE2177-AF09-4CE0-9DC1-E6F90AE543FE}" type="pres">
      <dgm:prSet presAssocID="{0E854983-BC6C-4018-972E-87DAACA217DC}" presName="txOne" presStyleLbl="node0" presStyleIdx="1" presStyleCnt="3">
        <dgm:presLayoutVars>
          <dgm:chPref val="3"/>
        </dgm:presLayoutVars>
      </dgm:prSet>
      <dgm:spPr/>
    </dgm:pt>
    <dgm:pt modelId="{07665AFD-BB05-4AA8-BB6B-816F338C128D}" type="pres">
      <dgm:prSet presAssocID="{0E854983-BC6C-4018-972E-87DAACA217DC}" presName="horzOne" presStyleCnt="0"/>
      <dgm:spPr/>
    </dgm:pt>
    <dgm:pt modelId="{F4760928-9B45-4227-900A-D10A55A8CE53}" type="pres">
      <dgm:prSet presAssocID="{6CC805F8-5538-4038-98F4-C5CA5DEC8899}" presName="sibSpaceOne" presStyleCnt="0"/>
      <dgm:spPr/>
    </dgm:pt>
    <dgm:pt modelId="{10EC67E8-B79A-4B86-ACA5-8DEF455BCD28}" type="pres">
      <dgm:prSet presAssocID="{8486A6D6-B409-40F6-8D3F-F87CCB6028FB}" presName="vertOne" presStyleCnt="0"/>
      <dgm:spPr/>
    </dgm:pt>
    <dgm:pt modelId="{211AA934-91E8-4CF0-85E6-C81857E22141}" type="pres">
      <dgm:prSet presAssocID="{8486A6D6-B409-40F6-8D3F-F87CCB6028FB}" presName="txOne" presStyleLbl="node0" presStyleIdx="2" presStyleCnt="3">
        <dgm:presLayoutVars>
          <dgm:chPref val="3"/>
        </dgm:presLayoutVars>
      </dgm:prSet>
      <dgm:spPr/>
    </dgm:pt>
    <dgm:pt modelId="{1E5D78E4-BEA1-4CED-B722-6F3733970578}" type="pres">
      <dgm:prSet presAssocID="{8486A6D6-B409-40F6-8D3F-F87CCB6028FB}" presName="horzOne" presStyleCnt="0"/>
      <dgm:spPr/>
    </dgm:pt>
  </dgm:ptLst>
  <dgm:cxnLst>
    <dgm:cxn modelId="{2BB14C21-61C7-4A82-B7B6-AC605F365517}" type="presOf" srcId="{496B903C-C19E-4887-A0C3-61A3D0DFE241}" destId="{33E23E09-973D-462E-8939-0A2694C2DCF8}" srcOrd="0" destOrd="0" presId="urn:microsoft.com/office/officeart/2005/8/layout/architecture"/>
    <dgm:cxn modelId="{F443BF6A-63C6-40C9-BC64-9BC31145463A}" srcId="{496B903C-C19E-4887-A0C3-61A3D0DFE241}" destId="{8486A6D6-B409-40F6-8D3F-F87CCB6028FB}" srcOrd="2" destOrd="0" parTransId="{551F1100-4A01-43D0-8889-35D795E61835}" sibTransId="{D829D089-F776-4099-B317-3195B74F2B98}"/>
    <dgm:cxn modelId="{03FDCA71-F736-4011-93C8-9B14AB590203}" type="presOf" srcId="{0E854983-BC6C-4018-972E-87DAACA217DC}" destId="{C0CE2177-AF09-4CE0-9DC1-E6F90AE543FE}" srcOrd="0" destOrd="0" presId="urn:microsoft.com/office/officeart/2005/8/layout/architecture"/>
    <dgm:cxn modelId="{99739856-5CD2-48EB-A206-74936500A8CC}" type="presOf" srcId="{8486A6D6-B409-40F6-8D3F-F87CCB6028FB}" destId="{211AA934-91E8-4CF0-85E6-C81857E22141}" srcOrd="0" destOrd="0" presId="urn:microsoft.com/office/officeart/2005/8/layout/architecture"/>
    <dgm:cxn modelId="{B48D7985-6A9C-44C9-8D77-915116BD0441}" type="presOf" srcId="{8215674F-FC37-4374-923E-8C575F263A8E}" destId="{E8577E19-B0B6-462E-AA96-A3B0600C870E}" srcOrd="0" destOrd="0" presId="urn:microsoft.com/office/officeart/2005/8/layout/architecture"/>
    <dgm:cxn modelId="{B3DD0899-7AE0-4BD2-8367-E960F3039A3D}" srcId="{496B903C-C19E-4887-A0C3-61A3D0DFE241}" destId="{8215674F-FC37-4374-923E-8C575F263A8E}" srcOrd="0" destOrd="0" parTransId="{D365BEC0-1572-40E1-B76B-36103929157D}" sibTransId="{68129B64-59D2-41A2-A2C8-E7F7D21D6125}"/>
    <dgm:cxn modelId="{E3F48AC4-887A-41CF-8A9A-26A89509E000}" srcId="{496B903C-C19E-4887-A0C3-61A3D0DFE241}" destId="{0E854983-BC6C-4018-972E-87DAACA217DC}" srcOrd="1" destOrd="0" parTransId="{B27389E9-1F2D-4929-BB1B-5F5D08F530AE}" sibTransId="{6CC805F8-5538-4038-98F4-C5CA5DEC8899}"/>
    <dgm:cxn modelId="{21670396-0AC9-4684-960F-A9AB493444B3}" type="presParOf" srcId="{33E23E09-973D-462E-8939-0A2694C2DCF8}" destId="{41EE6849-3306-48B6-BCAE-452A1AF13BFD}" srcOrd="0" destOrd="0" presId="urn:microsoft.com/office/officeart/2005/8/layout/architecture"/>
    <dgm:cxn modelId="{692181F2-F50B-43F6-940B-4B802552BF1A}" type="presParOf" srcId="{41EE6849-3306-48B6-BCAE-452A1AF13BFD}" destId="{E8577E19-B0B6-462E-AA96-A3B0600C870E}" srcOrd="0" destOrd="0" presId="urn:microsoft.com/office/officeart/2005/8/layout/architecture"/>
    <dgm:cxn modelId="{67E9549F-238E-4080-B091-0A40BC765B85}" type="presParOf" srcId="{41EE6849-3306-48B6-BCAE-452A1AF13BFD}" destId="{38FC69EB-656B-45C9-B271-E27B30822A14}" srcOrd="1" destOrd="0" presId="urn:microsoft.com/office/officeart/2005/8/layout/architecture"/>
    <dgm:cxn modelId="{F1CA6926-E5DA-4E2E-987D-2F7248902C23}" type="presParOf" srcId="{33E23E09-973D-462E-8939-0A2694C2DCF8}" destId="{56046922-9361-4098-9242-31E389D18496}" srcOrd="1" destOrd="0" presId="urn:microsoft.com/office/officeart/2005/8/layout/architecture"/>
    <dgm:cxn modelId="{FF6EF3BD-0367-495A-9924-AF16D81E3BF8}" type="presParOf" srcId="{33E23E09-973D-462E-8939-0A2694C2DCF8}" destId="{808C4BAB-4F63-4A93-AA24-F4263A55E4C8}" srcOrd="2" destOrd="0" presId="urn:microsoft.com/office/officeart/2005/8/layout/architecture"/>
    <dgm:cxn modelId="{2002A979-3624-439E-8540-75CCA7490BB1}" type="presParOf" srcId="{808C4BAB-4F63-4A93-AA24-F4263A55E4C8}" destId="{C0CE2177-AF09-4CE0-9DC1-E6F90AE543FE}" srcOrd="0" destOrd="0" presId="urn:microsoft.com/office/officeart/2005/8/layout/architecture"/>
    <dgm:cxn modelId="{98DD7BFF-80AD-4809-BC26-7971913C65EA}" type="presParOf" srcId="{808C4BAB-4F63-4A93-AA24-F4263A55E4C8}" destId="{07665AFD-BB05-4AA8-BB6B-816F338C128D}" srcOrd="1" destOrd="0" presId="urn:microsoft.com/office/officeart/2005/8/layout/architecture"/>
    <dgm:cxn modelId="{9F14AFE5-46B4-4733-8CA7-8036BCD0E55D}" type="presParOf" srcId="{33E23E09-973D-462E-8939-0A2694C2DCF8}" destId="{F4760928-9B45-4227-900A-D10A55A8CE53}" srcOrd="3" destOrd="0" presId="urn:microsoft.com/office/officeart/2005/8/layout/architecture"/>
    <dgm:cxn modelId="{C24D5E88-1387-473D-A65A-B1E772CEC0A1}" type="presParOf" srcId="{33E23E09-973D-462E-8939-0A2694C2DCF8}" destId="{10EC67E8-B79A-4B86-ACA5-8DEF455BCD28}" srcOrd="4" destOrd="0" presId="urn:microsoft.com/office/officeart/2005/8/layout/architecture"/>
    <dgm:cxn modelId="{ADF98D07-BEF2-49D2-8971-1AE785C175F4}" type="presParOf" srcId="{10EC67E8-B79A-4B86-ACA5-8DEF455BCD28}" destId="{211AA934-91E8-4CF0-85E6-C81857E22141}" srcOrd="0" destOrd="0" presId="urn:microsoft.com/office/officeart/2005/8/layout/architecture"/>
    <dgm:cxn modelId="{0E9D7618-F713-4ABA-A758-9332DB5DF687}" type="presParOf" srcId="{10EC67E8-B79A-4B86-ACA5-8DEF455BCD28}" destId="{1E5D78E4-BEA1-4CED-B722-6F3733970578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577E19-B0B6-462E-AA96-A3B0600C870E}">
      <dsp:nvSpPr>
        <dsp:cNvPr id="0" name=""/>
        <dsp:cNvSpPr/>
      </dsp:nvSpPr>
      <dsp:spPr>
        <a:xfrm>
          <a:off x="1628" y="0"/>
          <a:ext cx="658379" cy="4685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</a:p>
      </dsp:txBody>
      <dsp:txXfrm>
        <a:off x="15351" y="13723"/>
        <a:ext cx="630933" cy="441076"/>
      </dsp:txXfrm>
    </dsp:sp>
    <dsp:sp modelId="{C0CE2177-AF09-4CE0-9DC1-E6F90AE543FE}">
      <dsp:nvSpPr>
        <dsp:cNvPr id="0" name=""/>
        <dsp:cNvSpPr/>
      </dsp:nvSpPr>
      <dsp:spPr>
        <a:xfrm>
          <a:off x="770614" y="0"/>
          <a:ext cx="658379" cy="4685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</a:p>
      </dsp:txBody>
      <dsp:txXfrm>
        <a:off x="784337" y="13723"/>
        <a:ext cx="630933" cy="441076"/>
      </dsp:txXfrm>
    </dsp:sp>
    <dsp:sp modelId="{211AA934-91E8-4CF0-85E6-C81857E22141}">
      <dsp:nvSpPr>
        <dsp:cNvPr id="0" name=""/>
        <dsp:cNvSpPr/>
      </dsp:nvSpPr>
      <dsp:spPr>
        <a:xfrm>
          <a:off x="1539601" y="0"/>
          <a:ext cx="658379" cy="4685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  <a:endParaRPr lang="en-US" sz="1100" b="1" kern="1200" dirty="0">
            <a:solidFill>
              <a:schemeClr val="tx1"/>
            </a:solidFill>
            <a:latin typeface="Agency FB" panose="020B0503020202020204" pitchFamily="34" charset="0"/>
          </a:endParaRPr>
        </a:p>
      </dsp:txBody>
      <dsp:txXfrm>
        <a:off x="1553324" y="13723"/>
        <a:ext cx="630933" cy="4410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577E19-B0B6-462E-AA96-A3B0600C870E}">
      <dsp:nvSpPr>
        <dsp:cNvPr id="0" name=""/>
        <dsp:cNvSpPr/>
      </dsp:nvSpPr>
      <dsp:spPr>
        <a:xfrm>
          <a:off x="1807" y="0"/>
          <a:ext cx="730738" cy="65954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</a:p>
      </dsp:txBody>
      <dsp:txXfrm>
        <a:off x="21124" y="19317"/>
        <a:ext cx="692104" cy="620910"/>
      </dsp:txXfrm>
    </dsp:sp>
    <dsp:sp modelId="{C0CE2177-AF09-4CE0-9DC1-E6F90AE543FE}">
      <dsp:nvSpPr>
        <dsp:cNvPr id="0" name=""/>
        <dsp:cNvSpPr/>
      </dsp:nvSpPr>
      <dsp:spPr>
        <a:xfrm>
          <a:off x="855310" y="0"/>
          <a:ext cx="730738" cy="65954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  <a:endParaRPr lang="en-US" sz="1200" kern="1200" dirty="0"/>
        </a:p>
      </dsp:txBody>
      <dsp:txXfrm>
        <a:off x="874627" y="19317"/>
        <a:ext cx="692104" cy="620910"/>
      </dsp:txXfrm>
    </dsp:sp>
    <dsp:sp modelId="{211AA934-91E8-4CF0-85E6-C81857E22141}">
      <dsp:nvSpPr>
        <dsp:cNvPr id="0" name=""/>
        <dsp:cNvSpPr/>
      </dsp:nvSpPr>
      <dsp:spPr>
        <a:xfrm>
          <a:off x="1708813" y="0"/>
          <a:ext cx="730738" cy="65954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  <a:endParaRPr lang="en-US" sz="1200" kern="1200" dirty="0"/>
        </a:p>
      </dsp:txBody>
      <dsp:txXfrm>
        <a:off x="1728130" y="19317"/>
        <a:ext cx="692104" cy="6209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577E19-B0B6-462E-AA96-A3B0600C870E}">
      <dsp:nvSpPr>
        <dsp:cNvPr id="0" name=""/>
        <dsp:cNvSpPr/>
      </dsp:nvSpPr>
      <dsp:spPr>
        <a:xfrm>
          <a:off x="1628" y="0"/>
          <a:ext cx="658379" cy="4685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</a:p>
      </dsp:txBody>
      <dsp:txXfrm>
        <a:off x="15351" y="13723"/>
        <a:ext cx="630933" cy="441076"/>
      </dsp:txXfrm>
    </dsp:sp>
    <dsp:sp modelId="{C0CE2177-AF09-4CE0-9DC1-E6F90AE543FE}">
      <dsp:nvSpPr>
        <dsp:cNvPr id="0" name=""/>
        <dsp:cNvSpPr/>
      </dsp:nvSpPr>
      <dsp:spPr>
        <a:xfrm>
          <a:off x="770614" y="0"/>
          <a:ext cx="658379" cy="4685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</a:p>
      </dsp:txBody>
      <dsp:txXfrm>
        <a:off x="784337" y="13723"/>
        <a:ext cx="630933" cy="441076"/>
      </dsp:txXfrm>
    </dsp:sp>
    <dsp:sp modelId="{211AA934-91E8-4CF0-85E6-C81857E22141}">
      <dsp:nvSpPr>
        <dsp:cNvPr id="0" name=""/>
        <dsp:cNvSpPr/>
      </dsp:nvSpPr>
      <dsp:spPr>
        <a:xfrm>
          <a:off x="1539601" y="0"/>
          <a:ext cx="658379" cy="4685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solidFill>
                <a:schemeClr val="tx1"/>
              </a:solidFill>
              <a:latin typeface="Agency FB" panose="020B0503020202020204" pitchFamily="34" charset="0"/>
            </a:rPr>
            <a:t>DATA INGESTION</a:t>
          </a:r>
          <a:endParaRPr lang="en-US" sz="1100" b="1" kern="1200" dirty="0">
            <a:solidFill>
              <a:schemeClr val="tx1"/>
            </a:solidFill>
            <a:latin typeface="Agency FB" panose="020B0503020202020204" pitchFamily="34" charset="0"/>
          </a:endParaRPr>
        </a:p>
      </dsp:txBody>
      <dsp:txXfrm>
        <a:off x="1553324" y="13723"/>
        <a:ext cx="630933" cy="4410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577E19-B0B6-462E-AA96-A3B0600C870E}">
      <dsp:nvSpPr>
        <dsp:cNvPr id="0" name=""/>
        <dsp:cNvSpPr/>
      </dsp:nvSpPr>
      <dsp:spPr>
        <a:xfrm>
          <a:off x="1807" y="0"/>
          <a:ext cx="730738" cy="65954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</a:p>
      </dsp:txBody>
      <dsp:txXfrm>
        <a:off x="21124" y="19317"/>
        <a:ext cx="692104" cy="620910"/>
      </dsp:txXfrm>
    </dsp:sp>
    <dsp:sp modelId="{C0CE2177-AF09-4CE0-9DC1-E6F90AE543FE}">
      <dsp:nvSpPr>
        <dsp:cNvPr id="0" name=""/>
        <dsp:cNvSpPr/>
      </dsp:nvSpPr>
      <dsp:spPr>
        <a:xfrm>
          <a:off x="855310" y="0"/>
          <a:ext cx="730738" cy="65954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  <a:endParaRPr lang="en-US" sz="1200" kern="1200" dirty="0"/>
        </a:p>
      </dsp:txBody>
      <dsp:txXfrm>
        <a:off x="874627" y="19317"/>
        <a:ext cx="692104" cy="620910"/>
      </dsp:txXfrm>
    </dsp:sp>
    <dsp:sp modelId="{211AA934-91E8-4CF0-85E6-C81857E22141}">
      <dsp:nvSpPr>
        <dsp:cNvPr id="0" name=""/>
        <dsp:cNvSpPr/>
      </dsp:nvSpPr>
      <dsp:spPr>
        <a:xfrm>
          <a:off x="1708813" y="0"/>
          <a:ext cx="730738" cy="65954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gency FB" panose="020B0503020202020204" pitchFamily="34" charset="0"/>
            </a:rPr>
            <a:t>SEARCH ALGORITHM</a:t>
          </a:r>
          <a:endParaRPr lang="en-US" sz="1200" kern="1200" dirty="0"/>
        </a:p>
      </dsp:txBody>
      <dsp:txXfrm>
        <a:off x="1728130" y="19317"/>
        <a:ext cx="692104" cy="6209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10/3/2020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10/3/2020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2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886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5517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048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2816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4427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1089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139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313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4032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866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WHAT MAKES UNSTRUCTURED HARD?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725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6720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3731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0342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7134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7524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538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9500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8680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3000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98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759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6369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6209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3349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8669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0783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3459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982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4182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0272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330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5986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3081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171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2922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1517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9018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7480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1391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0458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9601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581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821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4113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3936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6870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5972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1721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7413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7087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8669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4658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854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03646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87569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79738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81808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27051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20569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51305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16383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7563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3220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442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72315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40277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06353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72275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15468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47864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64203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88547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0561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INSTEAD</a:t>
            </a:r>
            <a:r>
              <a:rPr lang="en-US" baseline="0" noProof="0" dirty="0"/>
              <a:t> OF EXPLORING EMPIRICALLY 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98431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162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03249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84327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21448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23245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36683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4553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0899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62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729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" y="926332"/>
            <a:ext cx="1038225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800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767821" y="3477648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4633576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767821" y="1630376"/>
            <a:ext cx="54864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786304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767821" y="5324921"/>
            <a:ext cx="54864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490133" y="14224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4114800" y="12065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490133" y="32385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4114800" y="30226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490133" y="5080000"/>
            <a:ext cx="23876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4114800" y="4864100"/>
            <a:ext cx="7552267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41069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12192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11651" y="119512"/>
            <a:ext cx="8610608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223912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12192000" y="943718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6370488" y="1761513"/>
            <a:ext cx="524256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484715" y="1761513"/>
            <a:ext cx="524256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533340" y="256310"/>
            <a:ext cx="1514057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3398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CASE STUDY IMAGERY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51792" y="0"/>
            <a:ext cx="354020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041131" y="939062"/>
            <a:ext cx="2041264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8910695" y="1422400"/>
            <a:ext cx="3048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ipsum dolor sit amet, minum consec tetur adipiscing elit.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Mauris sit amet enim eget odio lorem venenatis egestas. Donec vitae molestie enim.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Aenean id mauris adipiscing accumsan, iaculis urna sit amet, facilisis velit.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8895633" y="757317"/>
            <a:ext cx="304499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363032" y="269597"/>
            <a:ext cx="7612569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910696" y="200558"/>
            <a:ext cx="1514057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</p:spTree>
    <p:extLst>
      <p:ext uri="{BB962C8B-B14F-4D97-AF65-F5344CB8AC3E}">
        <p14:creationId xmlns:p14="http://schemas.microsoft.com/office/powerpoint/2010/main" val="3955958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49742"/>
            <a:ext cx="12192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5" y="3328611"/>
            <a:ext cx="8650817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63208" y="5136641"/>
            <a:ext cx="5012270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63207" y="4479647"/>
            <a:ext cx="3688189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55506" y="3276171"/>
            <a:ext cx="3727752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63207" y="3831947"/>
            <a:ext cx="528638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64281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sz="1800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835375" y="3197413"/>
            <a:ext cx="10099325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189686" y="0"/>
            <a:ext cx="16571371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31930536"/>
              </p:ext>
            </p:extLst>
          </p:nvPr>
        </p:nvGraphicFramePr>
        <p:xfrm>
          <a:off x="-1" y="935108"/>
          <a:ext cx="12192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7589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88353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339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42433" y="5455612"/>
            <a:ext cx="85344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MONTH </a:t>
            </a:r>
            <a:r>
              <a:rPr lang="en-US" dirty="0" err="1"/>
              <a:t>DAte</a:t>
            </a:r>
            <a:r>
              <a:rPr lang="en-US" dirty="0"/>
              <a:t>, YEAR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42434" y="4466210"/>
            <a:ext cx="3382786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3048469" y="504826"/>
            <a:ext cx="188212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764117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 dirty="0"/>
          </a:p>
          <a:p>
            <a:r>
              <a:rPr lang="en-US" dirty="0"/>
              <a:t>Background Image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42434" y="4453468"/>
            <a:ext cx="8650817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42433" y="5459484"/>
            <a:ext cx="4866216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504827"/>
            <a:ext cx="1658003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5488" y="1435607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3494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9964" y="1439863"/>
            <a:ext cx="11241024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1124102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705600" y="910939"/>
            <a:ext cx="54864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2"/>
            <a:ext cx="57912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776415"/>
            <a:ext cx="11106149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57531" y="1345462"/>
            <a:ext cx="174586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064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8128000" y="923637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712442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56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0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256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762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942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08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7038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304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0086527" y="2612360"/>
            <a:ext cx="1162947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9352492" y="2954876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3810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6858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9906000" y="1200727"/>
            <a:ext cx="1524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3505200"/>
            <a:ext cx="24384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990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939800"/>
            <a:ext cx="12192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Oval 18"/>
          <p:cNvSpPr/>
          <p:nvPr userDrawn="1"/>
        </p:nvSpPr>
        <p:spPr>
          <a:xfrm>
            <a:off x="1214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Oval 20"/>
          <p:cNvSpPr/>
          <p:nvPr userDrawn="1"/>
        </p:nvSpPr>
        <p:spPr>
          <a:xfrm>
            <a:off x="4262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10358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7310279" y="1214873"/>
            <a:ext cx="619443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048000" y="932691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6096000" y="944426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9144000" y="932690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04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52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400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9448800" y="2601468"/>
            <a:ext cx="24384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304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3352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6400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9448800" y="1801368"/>
            <a:ext cx="24384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179748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500707"/>
            <a:ext cx="12192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9708153" y="6560478"/>
            <a:ext cx="1991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221117" y="6564320"/>
            <a:ext cx="308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" b="0" i="0" kern="0" spc="20" dirty="0">
                <a:solidFill>
                  <a:schemeClr val="accent1"/>
                </a:solidFill>
                <a:latin typeface="Trebuchet MS"/>
                <a:cs typeface="Trebuchet MS"/>
              </a:rPr>
              <a:t>DIFFERENT SHAPES OF</a:t>
            </a:r>
            <a:r>
              <a:rPr lang="hu-HU" sz="800" b="0" i="0" kern="0" spc="20" baseline="0" dirty="0">
                <a:solidFill>
                  <a:schemeClr val="accent1"/>
                </a:solidFill>
                <a:latin typeface="Trebuchet MS"/>
                <a:cs typeface="Trebuchet MS"/>
              </a:rPr>
              <a:t> DATA</a:t>
            </a:r>
            <a:endParaRPr lang="en-US" sz="800" b="0" i="0" kern="0" spc="20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311399" y="6589746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52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05" r:id="rId2"/>
    <p:sldLayoutId id="2147483702" r:id="rId3"/>
    <p:sldLayoutId id="2147483711" r:id="rId4"/>
    <p:sldLayoutId id="2147483728" r:id="rId5"/>
    <p:sldLayoutId id="2147483712" r:id="rId6"/>
    <p:sldLayoutId id="2147483734" r:id="rId7"/>
    <p:sldLayoutId id="2147483736" r:id="rId8"/>
    <p:sldLayoutId id="2147483735" r:id="rId9"/>
    <p:sldLayoutId id="2147483737" r:id="rId10"/>
    <p:sldLayoutId id="2147483713" r:id="rId11"/>
    <p:sldLayoutId id="2147483727" r:id="rId12"/>
    <p:sldLayoutId id="2147483741" r:id="rId13"/>
    <p:sldLayoutId id="2147483698" r:id="rId14"/>
    <p:sldLayoutId id="2147483733" r:id="rId15"/>
    <p:sldLayoutId id="2147483706" r:id="rId16"/>
    <p:sldLayoutId id="2147483738" r:id="rId17"/>
    <p:sldLayoutId id="2147483739" r:id="rId18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40" r:id="rId3"/>
    <p:sldLayoutId id="2147483743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hyperlink" Target="https://docs.influxdata.com/influxdb/v1.7/query_language/functions/#-1,-1,LAST" TargetMode="External"/><Relationship Id="rId18" Type="http://schemas.openxmlformats.org/officeDocument/2006/relationships/hyperlink" Target="https://docs.influxdata.com/influxdb/v1.7/query_language/functions/#atan" TargetMode="External"/><Relationship Id="rId26" Type="http://schemas.openxmlformats.org/officeDocument/2006/relationships/hyperlink" Target="https://docs.influxdata.com/influxdb/v1.7/query_language/functions/#ceil" TargetMode="External"/><Relationship Id="rId39" Type="http://schemas.openxmlformats.org/officeDocument/2006/relationships/hyperlink" Target="https://docs.influxdata.com/influxdb/v1.7/query_language/functions/#elapsed" TargetMode="External"/><Relationship Id="rId21" Type="http://schemas.openxmlformats.org/officeDocument/2006/relationships/hyperlink" Target="https://docs.influxdata.com/influxdb/v1.7/query_language/functions/#min" TargetMode="External"/><Relationship Id="rId34" Type="http://schemas.openxmlformats.org/officeDocument/2006/relationships/hyperlink" Target="https://docs.influxdata.com/influxdb/v1.7/query_language/functions/#cumulative-sum" TargetMode="External"/><Relationship Id="rId42" Type="http://schemas.openxmlformats.org/officeDocument/2006/relationships/hyperlink" Target="https://docs.influxdata.com/influxdb/v1.7/query_language/functions/#histogram" TargetMode="External"/><Relationship Id="rId47" Type="http://schemas.openxmlformats.org/officeDocument/2006/relationships/hyperlink" Target="https://docs.influxdata.com/influxdb/v1.7/query_language/functions/#moving-average" TargetMode="External"/><Relationship Id="rId50" Type="http://schemas.openxmlformats.org/officeDocument/2006/relationships/hyperlink" Target="https://docs.influxdata.com/influxdb/v1.7/query_language/functions/#pow" TargetMode="External"/><Relationship Id="rId7" Type="http://schemas.openxmlformats.org/officeDocument/2006/relationships/hyperlink" Target="https://docs.influxdata.com/influxdb/v1.7/query_language/functions/#chande-momentum-oscillator" TargetMode="External"/><Relationship Id="rId2" Type="http://schemas.openxmlformats.org/officeDocument/2006/relationships/notesSlide" Target="../notesSlides/notesSlide37.xml"/><Relationship Id="rId16" Type="http://schemas.openxmlformats.org/officeDocument/2006/relationships/hyperlink" Target="https://docs.influxdata.com/influxdb/v1.7/query_language/functions/#mean" TargetMode="External"/><Relationship Id="rId29" Type="http://schemas.openxmlformats.org/officeDocument/2006/relationships/hyperlink" Target="https://docs.influxdata.com/influxdb/v1.7/query_language/functions/#sample" TargetMode="External"/><Relationship Id="rId11" Type="http://schemas.openxmlformats.org/officeDocument/2006/relationships/hyperlink" Target="https://docs.influxdata.com/influxdb/v1.7/query_language/functions/#exponential-moving-average" TargetMode="External"/><Relationship Id="rId24" Type="http://schemas.openxmlformats.org/officeDocument/2006/relationships/hyperlink" Target="https://docs.influxdata.com/influxdb/v1.7/query_language/functions/#mode" TargetMode="External"/><Relationship Id="rId32" Type="http://schemas.openxmlformats.org/officeDocument/2006/relationships/hyperlink" Target="https://docs.influxdata.com/influxdb/v1.7/query_language/functions/#stddev" TargetMode="External"/><Relationship Id="rId37" Type="http://schemas.openxmlformats.org/officeDocument/2006/relationships/hyperlink" Target="https://docs.influxdata.com/influxdb/v1.7/query_language/functions/#derivative" TargetMode="External"/><Relationship Id="rId40" Type="http://schemas.openxmlformats.org/officeDocument/2006/relationships/hyperlink" Target="https://docs.influxdata.com/influxdb/v1.7/query_language/functions/#exp" TargetMode="External"/><Relationship Id="rId45" Type="http://schemas.openxmlformats.org/officeDocument/2006/relationships/hyperlink" Target="https://docs.influxdata.com/influxdb/v1.7/query_language/functions/#log2" TargetMode="External"/><Relationship Id="rId53" Type="http://schemas.openxmlformats.org/officeDocument/2006/relationships/hyperlink" Target="https://docs.influxdata.com/influxdb/v1.7/query_language/functions/#sqrt" TargetMode="External"/><Relationship Id="rId5" Type="http://schemas.openxmlformats.org/officeDocument/2006/relationships/hyperlink" Target="https://docs.influxdata.com/influxdb/v1.7/query_language/functions/#abs" TargetMode="External"/><Relationship Id="rId10" Type="http://schemas.openxmlformats.org/officeDocument/2006/relationships/hyperlink" Target="https://docs.influxdata.com/influxdb/v1.7/query_language/functions/#acos" TargetMode="External"/><Relationship Id="rId19" Type="http://schemas.openxmlformats.org/officeDocument/2006/relationships/hyperlink" Target="https://docs.influxdata.com/influxdb/v1.7/query_language/functions/#kaufmans-efficiency-ratio" TargetMode="External"/><Relationship Id="rId31" Type="http://schemas.openxmlformats.org/officeDocument/2006/relationships/hyperlink" Target="https://docs.influxdata.com/influxdb/v1.7/query_language/functions/#triple-exponential-derivative" TargetMode="External"/><Relationship Id="rId44" Type="http://schemas.openxmlformats.org/officeDocument/2006/relationships/hyperlink" Target="https://docs.influxdata.com/influxdb/v1.7/query_language/functions/#log" TargetMode="External"/><Relationship Id="rId52" Type="http://schemas.openxmlformats.org/officeDocument/2006/relationships/hyperlink" Target="https://docs.influxdata.com/influxdb/v1.7/query_language/functions/#sin" TargetMode="External"/><Relationship Id="rId4" Type="http://schemas.openxmlformats.org/officeDocument/2006/relationships/hyperlink" Target="https://docs.influxdata.com/influxdb/v1.7/query_language/functions/#bottom" TargetMode="External"/><Relationship Id="rId9" Type="http://schemas.openxmlformats.org/officeDocument/2006/relationships/hyperlink" Target="https://docs.influxdata.com/influxdb/v1.7/query_language/functions/#-1,-1,FIRST" TargetMode="External"/><Relationship Id="rId14" Type="http://schemas.openxmlformats.org/officeDocument/2006/relationships/hyperlink" Target="https://docs.influxdata.com/influxdb/v1.7/query_language/functions/#asin" TargetMode="External"/><Relationship Id="rId22" Type="http://schemas.openxmlformats.org/officeDocument/2006/relationships/hyperlink" Target="https://docs.influxdata.com/influxdb/v1.7/query_language/functions/#atan2" TargetMode="External"/><Relationship Id="rId27" Type="http://schemas.openxmlformats.org/officeDocument/2006/relationships/hyperlink" Target="https://docs.influxdata.com/influxdb/v1.7/query_language/functions/#triple-exponential-moving-average" TargetMode="External"/><Relationship Id="rId30" Type="http://schemas.openxmlformats.org/officeDocument/2006/relationships/hyperlink" Target="https://docs.influxdata.com/influxdb/v1.7/query_language/functions/#cos" TargetMode="External"/><Relationship Id="rId35" Type="http://schemas.openxmlformats.org/officeDocument/2006/relationships/hyperlink" Target="https://docs.influxdata.com/influxdb/v1.7/query_language/functions/#relative-strength-index" TargetMode="External"/><Relationship Id="rId43" Type="http://schemas.openxmlformats.org/officeDocument/2006/relationships/hyperlink" Target="https://docs.influxdata.com/influxdb/v1.7/query_language/functions/#ln" TargetMode="External"/><Relationship Id="rId48" Type="http://schemas.openxmlformats.org/officeDocument/2006/relationships/hyperlink" Target="https://docs.influxdata.com/influxdb/v1.7/query_language/functions/#non-negative-derivative" TargetMode="External"/><Relationship Id="rId8" Type="http://schemas.openxmlformats.org/officeDocument/2006/relationships/hyperlink" Target="https://docs.influxdata.com/influxdb/v1.7/query_language/functions/#distinct" TargetMode="External"/><Relationship Id="rId51" Type="http://schemas.openxmlformats.org/officeDocument/2006/relationships/hyperlink" Target="https://docs.influxdata.com/influxdb/v1.7/query_language/functions/#round" TargetMode="External"/><Relationship Id="rId3" Type="http://schemas.openxmlformats.org/officeDocument/2006/relationships/hyperlink" Target="https://docs.influxdata.com/influxdb/v1.7/query_language/functions/#count" TargetMode="External"/><Relationship Id="rId12" Type="http://schemas.openxmlformats.org/officeDocument/2006/relationships/hyperlink" Target="https://docs.influxdata.com/influxdb/v1.7/query_language/functions/#integral" TargetMode="External"/><Relationship Id="rId17" Type="http://schemas.openxmlformats.org/officeDocument/2006/relationships/hyperlink" Target="https://docs.influxdata.com/influxdb/v1.7/query_language/functions/#max" TargetMode="External"/><Relationship Id="rId25" Type="http://schemas.openxmlformats.org/officeDocument/2006/relationships/hyperlink" Target="https://docs.influxdata.com/influxdb/v1.7/query_language/functions/#percentile" TargetMode="External"/><Relationship Id="rId33" Type="http://schemas.openxmlformats.org/officeDocument/2006/relationships/hyperlink" Target="https://docs.influxdata.com/influxdb/v1.7/query_language/functions/#top" TargetMode="External"/><Relationship Id="rId38" Type="http://schemas.openxmlformats.org/officeDocument/2006/relationships/hyperlink" Target="https://docs.influxdata.com/influxdb/v1.7/query_language/functions/#difference" TargetMode="External"/><Relationship Id="rId46" Type="http://schemas.openxmlformats.org/officeDocument/2006/relationships/hyperlink" Target="https://docs.influxdata.com/influxdb/v1.7/query_language/functions/#log10" TargetMode="External"/><Relationship Id="rId20" Type="http://schemas.openxmlformats.org/officeDocument/2006/relationships/hyperlink" Target="https://docs.influxdata.com/influxdb/v1.7/query_language/functions/#median" TargetMode="External"/><Relationship Id="rId41" Type="http://schemas.openxmlformats.org/officeDocument/2006/relationships/hyperlink" Target="https://docs.influxdata.com/influxdb/v1.7/query_language/functions/#floor" TargetMode="External"/><Relationship Id="rId54" Type="http://schemas.openxmlformats.org/officeDocument/2006/relationships/hyperlink" Target="https://docs.influxdata.com/influxdb/v1.7/query_language/functions/#tan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influxdata.com/influxdb/v1.7/query_language/functions/#holt-winters" TargetMode="External"/><Relationship Id="rId15" Type="http://schemas.openxmlformats.org/officeDocument/2006/relationships/hyperlink" Target="https://docs.influxdata.com/influxdb/v1.7/query_language/functions/#double-exponential-moving-average" TargetMode="External"/><Relationship Id="rId23" Type="http://schemas.openxmlformats.org/officeDocument/2006/relationships/hyperlink" Target="https://docs.influxdata.com/influxdb/v1.7/query_language/functions/#kaufmans-adaptive-moving-average" TargetMode="External"/><Relationship Id="rId28" Type="http://schemas.openxmlformats.org/officeDocument/2006/relationships/hyperlink" Target="https://docs.influxdata.com/influxdb/v1.7/query_language/functions/#spread" TargetMode="External"/><Relationship Id="rId36" Type="http://schemas.openxmlformats.org/officeDocument/2006/relationships/hyperlink" Target="https://docs.influxdata.com/influxdb/v1.7/query_language/functions/#sum" TargetMode="External"/><Relationship Id="rId49" Type="http://schemas.openxmlformats.org/officeDocument/2006/relationships/hyperlink" Target="https://docs.influxdata.com/influxdb/v1.7/query_language/functions/#non-negative-difference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13" Type="http://schemas.openxmlformats.org/officeDocument/2006/relationships/diagramColors" Target="../diagrams/colors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diagramQuickStyle" Target="../diagrams/quickStyle2.xm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Layout" Target="../diagrams/layout2.xml"/><Relationship Id="rId5" Type="http://schemas.openxmlformats.org/officeDocument/2006/relationships/diagramQuickStyle" Target="../diagrams/quickStyle1.xml"/><Relationship Id="rId10" Type="http://schemas.openxmlformats.org/officeDocument/2006/relationships/diagramData" Target="../diagrams/data2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46.png"/><Relationship Id="rId14" Type="http://schemas.microsoft.com/office/2007/relationships/diagramDrawing" Target="../diagrams/drawing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71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3097336" y="5648108"/>
            <a:ext cx="6400800" cy="381000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OCTOBER 2020</a:t>
            </a: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89570" y="5658559"/>
            <a:ext cx="2113143" cy="360099"/>
          </a:xfrm>
          <a:solidFill>
            <a:srgbClr val="00B050"/>
          </a:solidFill>
        </p:spPr>
        <p:txBody>
          <a:bodyPr/>
          <a:lstStyle/>
          <a:p>
            <a:r>
              <a:rPr lang="en-US" dirty="0"/>
              <a:t>Laszlo Sallo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29205" y="2853054"/>
            <a:ext cx="8194675" cy="1421928"/>
          </a:xfrm>
        </p:spPr>
        <p:txBody>
          <a:bodyPr/>
          <a:lstStyle/>
          <a:p>
            <a:r>
              <a:rPr lang="en-US" sz="3600" dirty="0"/>
              <a:t>DATA ENGINEERING 2 </a:t>
            </a:r>
          </a:p>
          <a:p>
            <a:endParaRPr lang="en-US" sz="3600" dirty="0"/>
          </a:p>
          <a:p>
            <a:r>
              <a:rPr lang="en-US" sz="3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CHAPTER 2/3/4</a:t>
            </a:r>
          </a:p>
        </p:txBody>
      </p:sp>
      <p:pic>
        <p:nvPicPr>
          <p:cNvPr id="1026" name="Picture 2" descr="https://www.ceu.edu/sites/default/files/media/user-5/ceulogo_0_1.jpg"/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5" b="17355"/>
          <a:stretch>
            <a:fillRect/>
          </a:stretch>
        </p:blipFill>
        <p:spPr bwMode="auto">
          <a:xfrm>
            <a:off x="391732" y="590910"/>
            <a:ext cx="3337873" cy="108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679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SCHEMALESS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OR SCHEMA FREE</a:t>
            </a:r>
          </a:p>
        </p:txBody>
      </p:sp>
      <p:sp>
        <p:nvSpPr>
          <p:cNvPr id="4" name="Rectangle 3"/>
          <p:cNvSpPr/>
          <p:nvPr/>
        </p:nvSpPr>
        <p:spPr>
          <a:xfrm>
            <a:off x="313988" y="1487221"/>
            <a:ext cx="8276602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 SMART DATABASE CAN FIGURE OUT 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DATATYPE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STRUCTURE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endParaRPr lang="en-US" sz="32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146" name="Picture 2" descr="Képtalálat a következőre: „dexter's laboratory thinking”">
            <a:extLst>
              <a:ext uri="{FF2B5EF4-FFF2-40B4-BE49-F238E27FC236}">
                <a16:creationId xmlns:a16="http://schemas.microsoft.com/office/drawing/2014/main" id="{E305D640-41BF-497D-91BA-01EEAC0B4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236" y="1327518"/>
            <a:ext cx="2986593" cy="330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239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ALGORITHMS DEEP IN THE DATABASE</a:t>
            </a:r>
          </a:p>
        </p:txBody>
      </p:sp>
      <p:pic>
        <p:nvPicPr>
          <p:cNvPr id="5122" name="Picture 2" descr="Képtalálat a következőre: „chernobyl miner”">
            <a:extLst>
              <a:ext uri="{FF2B5EF4-FFF2-40B4-BE49-F238E27FC236}">
                <a16:creationId xmlns:a16="http://schemas.microsoft.com/office/drawing/2014/main" id="{CF174DE8-4E21-4008-B24F-1A2B2F2E2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44" y="1957074"/>
            <a:ext cx="5619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0528553-B768-4455-9474-C600091AAEB6}"/>
              </a:ext>
            </a:extLst>
          </p:cNvPr>
          <p:cNvSpPr/>
          <p:nvPr/>
        </p:nvSpPr>
        <p:spPr>
          <a:xfrm>
            <a:off x="6292368" y="4734295"/>
            <a:ext cx="42258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 NEED TO MINE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02247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MADE FOR CLOUD</a:t>
            </a:r>
          </a:p>
        </p:txBody>
      </p:sp>
      <p:pic>
        <p:nvPicPr>
          <p:cNvPr id="3" name="Picture 2" descr="Képtalálat a következőre: „cloud”">
            <a:extLst>
              <a:ext uri="{FF2B5EF4-FFF2-40B4-BE49-F238E27FC236}">
                <a16:creationId xmlns:a16="http://schemas.microsoft.com/office/drawing/2014/main" id="{41D82F51-3E8F-4B09-909C-494B38A28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398" y="2031357"/>
            <a:ext cx="5242400" cy="347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Képtalálat a következőre: „heart”">
            <a:extLst>
              <a:ext uri="{FF2B5EF4-FFF2-40B4-BE49-F238E27FC236}">
                <a16:creationId xmlns:a16="http://schemas.microsoft.com/office/drawing/2014/main" id="{A7A8AC95-5864-404D-B703-5ED9D1521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318" y="2896374"/>
            <a:ext cx="2049878" cy="223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915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 VARIETY</a:t>
            </a:r>
          </a:p>
        </p:txBody>
      </p:sp>
      <p:sp>
        <p:nvSpPr>
          <p:cNvPr id="2" name="Rectangle 1"/>
          <p:cNvSpPr/>
          <p:nvPr/>
        </p:nvSpPr>
        <p:spPr>
          <a:xfrm>
            <a:off x="557014" y="2031388"/>
            <a:ext cx="3057247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100</a:t>
            </a:r>
            <a:r>
              <a:rPr lang="en-US" sz="7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 </a:t>
            </a:r>
          </a:p>
          <a:p>
            <a:pPr algn="ctr"/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 NOSQL </a:t>
            </a:r>
          </a:p>
          <a:p>
            <a:pPr algn="ctr"/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SOLUTIONS</a:t>
            </a:r>
          </a:p>
          <a:p>
            <a:pPr algn="ctr"/>
            <a:endParaRPr lang="en-US" sz="32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en-US" sz="3200" b="1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en-US" sz="32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en-US" sz="32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DD9460-C056-487A-95D9-7D185CC96AF2}"/>
              </a:ext>
            </a:extLst>
          </p:cNvPr>
          <p:cNvSpPr/>
          <p:nvPr/>
        </p:nvSpPr>
        <p:spPr>
          <a:xfrm>
            <a:off x="6655140" y="2099457"/>
            <a:ext cx="4019049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CLOUD BASED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DB WITH 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AGGREGATION FUNCTIONS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USING SQL</a:t>
            </a:r>
          </a:p>
          <a:p>
            <a:endParaRPr lang="en-US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SCHEMA FREE JSON 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 STORE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 TRANSACTION HANDLING </a:t>
            </a:r>
          </a:p>
          <a:p>
            <a:endParaRPr lang="en-US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 DATABASE WITH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GQL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NETWORK VISUALIZATION 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A2AB53B-C131-416E-AA5B-5315630E4481}"/>
              </a:ext>
            </a:extLst>
          </p:cNvPr>
          <p:cNvSpPr/>
          <p:nvPr/>
        </p:nvSpPr>
        <p:spPr>
          <a:xfrm>
            <a:off x="6178594" y="2203957"/>
            <a:ext cx="329556" cy="31563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7669956-385E-4ECC-90E0-1B5C0398EC45}"/>
              </a:ext>
            </a:extLst>
          </p:cNvPr>
          <p:cNvSpPr/>
          <p:nvPr/>
        </p:nvSpPr>
        <p:spPr>
          <a:xfrm>
            <a:off x="6178594" y="3776931"/>
            <a:ext cx="329556" cy="31563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FAEE90B-317E-4FB4-9275-D8A0F999EA88}"/>
              </a:ext>
            </a:extLst>
          </p:cNvPr>
          <p:cNvSpPr/>
          <p:nvPr/>
        </p:nvSpPr>
        <p:spPr>
          <a:xfrm>
            <a:off x="6178594" y="4736737"/>
            <a:ext cx="329556" cy="31563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39864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 CLASSIFICATION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53730" y="932688"/>
            <a:ext cx="4572000" cy="60170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KEY-VALUE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DBMS 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COLUMN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 ENGINES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 DBMS</a:t>
            </a:r>
          </a:p>
          <a:p>
            <a:pPr lvl="0">
              <a:lnSpc>
                <a:spcPct val="200000"/>
              </a:lnSpc>
              <a:buClrTx/>
            </a:pPr>
            <a:endParaRPr lang="en-US" sz="28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68381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DB-ENGINES.COM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342587" y="1380464"/>
            <a:ext cx="6879768" cy="4585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YOUR ULTIMATE SOURCE TO </a:t>
            </a:r>
          </a:p>
          <a:p>
            <a:endParaRPr lang="en-US" sz="32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EXPLORE</a:t>
            </a:r>
          </a:p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	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http://db-engines.com/en/system/MySQL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	http://db-engines.com/en/system/Elasticsearch</a:t>
            </a:r>
          </a:p>
          <a:p>
            <a:endParaRPr lang="en-US" sz="24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CATEGORIZE / KNOW THE TRENDS </a:t>
            </a:r>
          </a:p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	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http://db-engines.com/en/ranking_categories</a:t>
            </a:r>
            <a:endParaRPr lang="en-US" sz="24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	http://db-engines.com/en/ranking_osvsc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	http://db-engines.com/en/ranking_trend</a:t>
            </a:r>
          </a:p>
          <a:p>
            <a:endParaRPr lang="en-US" sz="24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COMPARE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	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	http://db-engines.com/en/system/Elasticsearch%3BMongoDB</a:t>
            </a:r>
          </a:p>
        </p:txBody>
      </p:sp>
    </p:spTree>
    <p:extLst>
      <p:ext uri="{BB962C8B-B14F-4D97-AF65-F5344CB8AC3E}">
        <p14:creationId xmlns:p14="http://schemas.microsoft.com/office/powerpoint/2010/main" val="4182622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</a:pPr>
            <a:r>
              <a:rPr lang="en-US" sz="2800" spc="-200" dirty="0">
                <a:solidFill>
                  <a:srgbClr val="999999"/>
                </a:solidFill>
              </a:rPr>
              <a:t>EXERCISE 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02523" y="1859459"/>
            <a:ext cx="8694812" cy="3877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 I INSTALL </a:t>
            </a:r>
            <a:r>
              <a:rPr lang="en-US" altLang="en-US" sz="2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REDSHIFT</a:t>
            </a:r>
            <a:r>
              <a:rPr lang="en-US" altLang="en-US" sz="24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ON MY LAPTOP ?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chemeClr val="bg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 ARE THE TYPICAL APPLICATION SCENARIOS FOR </a:t>
            </a:r>
            <a:r>
              <a:rPr lang="en-US" altLang="en-US" sz="2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CASSANDRA</a:t>
            </a:r>
            <a:r>
              <a:rPr lang="en-US" altLang="en-US" sz="24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?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chemeClr val="bg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 </a:t>
            </a:r>
            <a:r>
              <a:rPr lang="en-US" altLang="en-US" sz="2400" dirty="0" err="1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NEO4J</a:t>
            </a:r>
            <a:r>
              <a:rPr lang="en-US" altLang="en-US" sz="2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altLang="en-US" sz="2400" dirty="0" err="1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PARTION</a:t>
            </a:r>
            <a:r>
              <a:rPr lang="en-US" altLang="en-US" sz="24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 OVER MULTIPLE NODES ?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799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-1" y="0"/>
            <a:ext cx="12192001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NEW TOOLS</a:t>
            </a:r>
          </a:p>
        </p:txBody>
      </p:sp>
      <p:sp>
        <p:nvSpPr>
          <p:cNvPr id="2" name="Rectangle 1"/>
          <p:cNvSpPr/>
          <p:nvPr/>
        </p:nvSpPr>
        <p:spPr>
          <a:xfrm>
            <a:off x="567825" y="1670738"/>
            <a:ext cx="483692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Arial Black" panose="020B0A04020102020204" pitchFamily="34" charset="0"/>
              </a:rPr>
              <a:t>NOSQL</a:t>
            </a:r>
          </a:p>
          <a:p>
            <a:pPr algn="ctr"/>
            <a:endParaRPr lang="en-US" dirty="0">
              <a:latin typeface="Arial Black" panose="020B0A04020102020204" pitchFamily="34" charset="0"/>
            </a:endParaRPr>
          </a:p>
          <a:p>
            <a:pPr algn="ctr"/>
            <a:endParaRPr lang="en-US" dirty="0">
              <a:latin typeface="Arial Black" panose="020B0A04020102020204" pitchFamily="34" charset="0"/>
            </a:endParaRP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SET OF SOLUTIONS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PERFORMANCE ORIENTED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DATABASE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OPERATIONAL AND ANALYTICAL 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STRUCTURED/ SEMI-STRUCTURED</a:t>
            </a:r>
          </a:p>
          <a:p>
            <a:pPr algn="ctr"/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85281" y="1735720"/>
            <a:ext cx="4237055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Arial Black" panose="020B0A04020102020204" pitchFamily="34" charset="0"/>
              </a:rPr>
              <a:t>BIG DATA</a:t>
            </a:r>
          </a:p>
          <a:p>
            <a:pPr algn="ctr"/>
            <a:endParaRPr lang="en-US" sz="1600" dirty="0">
              <a:latin typeface="Arial Black" panose="020B0A04020102020204" pitchFamily="34" charset="0"/>
            </a:endParaRPr>
          </a:p>
          <a:p>
            <a:pPr algn="ctr"/>
            <a:endParaRPr lang="en-US" dirty="0">
              <a:latin typeface="Arial Black" panose="020B0A04020102020204" pitchFamily="34" charset="0"/>
            </a:endParaRP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SET OF SOLUTIONS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DATA VOLUME ORIENTED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DATA FRAMEWORK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ANALYTICAL 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MAINLY UNSTRUCTURED</a:t>
            </a:r>
          </a:p>
        </p:txBody>
      </p:sp>
    </p:spTree>
    <p:extLst>
      <p:ext uri="{BB962C8B-B14F-4D97-AF65-F5344CB8AC3E}">
        <p14:creationId xmlns:p14="http://schemas.microsoft.com/office/powerpoint/2010/main" val="14503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GAME</a:t>
            </a:r>
          </a:p>
        </p:txBody>
      </p:sp>
      <p:pic>
        <p:nvPicPr>
          <p:cNvPr id="11" name="Picture 10" descr="http://www.traveloutthere.com/files/photo_gallery/riverboat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1" r="3176" b="12330"/>
          <a:stretch/>
        </p:blipFill>
        <p:spPr bwMode="auto">
          <a:xfrm>
            <a:off x="2307514" y="3778342"/>
            <a:ext cx="3712570" cy="249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Bagger 28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624" y="3736507"/>
            <a:ext cx="3889261" cy="249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228624" y="1039446"/>
            <a:ext cx="3612720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WHICH ONE YOU </a:t>
            </a:r>
          </a:p>
          <a:p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WOULD ASSOCIATE </a:t>
            </a:r>
          </a:p>
          <a:p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WITH </a:t>
            </a:r>
          </a:p>
          <a:p>
            <a:r>
              <a:rPr lang="en-US" sz="2400" b="1" dirty="0">
                <a:solidFill>
                  <a:srgbClr val="999999"/>
                </a:solidFill>
                <a:latin typeface="Arial Black" panose="020B0A04020102020204" pitchFamily="34" charset="0"/>
              </a:rPr>
              <a:t>RDBMS, </a:t>
            </a:r>
          </a:p>
          <a:p>
            <a:r>
              <a:rPr lang="en-US" sz="2400" b="1" dirty="0">
                <a:solidFill>
                  <a:srgbClr val="999999"/>
                </a:solidFill>
                <a:latin typeface="Arial Black" panose="020B0A04020102020204" pitchFamily="34" charset="0"/>
              </a:rPr>
              <a:t>NOSQL, </a:t>
            </a:r>
          </a:p>
          <a:p>
            <a:r>
              <a:rPr lang="en-US" sz="2400" b="1" dirty="0">
                <a:solidFill>
                  <a:srgbClr val="999999"/>
                </a:solidFill>
                <a:latin typeface="Arial Black" panose="020B0A04020102020204" pitchFamily="34" charset="0"/>
              </a:rPr>
              <a:t>BIGDATA </a:t>
            </a:r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?</a:t>
            </a:r>
            <a:endParaRPr lang="en-US" sz="24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741B75-3495-42E0-8C50-B780F9CEDB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514" y="1079431"/>
            <a:ext cx="3712570" cy="251033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B6235F1-FB45-4FA3-8C88-0B35C5C41500}"/>
              </a:ext>
            </a:extLst>
          </p:cNvPr>
          <p:cNvSpPr/>
          <p:nvPr/>
        </p:nvSpPr>
        <p:spPr>
          <a:xfrm>
            <a:off x="1513761" y="2018967"/>
            <a:ext cx="329556" cy="31563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FEF4A70-7428-4614-9F0C-1BA8670AB7EA}"/>
              </a:ext>
            </a:extLst>
          </p:cNvPr>
          <p:cNvSpPr/>
          <p:nvPr/>
        </p:nvSpPr>
        <p:spPr>
          <a:xfrm>
            <a:off x="1516690" y="4867036"/>
            <a:ext cx="329556" cy="31563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54E3B3-0DF9-4719-BE9A-9874507F1E95}"/>
              </a:ext>
            </a:extLst>
          </p:cNvPr>
          <p:cNvSpPr/>
          <p:nvPr/>
        </p:nvSpPr>
        <p:spPr>
          <a:xfrm>
            <a:off x="10594934" y="4867036"/>
            <a:ext cx="329556" cy="31563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43552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 CLASSIFICATION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53730" y="932688"/>
            <a:ext cx="4572000" cy="515525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KEY-VALUE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DBMS 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COLUMN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 ENGINES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 DBMS</a:t>
            </a:r>
          </a:p>
        </p:txBody>
      </p:sp>
    </p:spTree>
    <p:extLst>
      <p:ext uri="{BB962C8B-B14F-4D97-AF65-F5344CB8AC3E}">
        <p14:creationId xmlns:p14="http://schemas.microsoft.com/office/powerpoint/2010/main" val="608231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ELEPHANT IN THE ROOM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28ABEB-58B3-471A-B2B3-322F280224A3}"/>
              </a:ext>
            </a:extLst>
          </p:cNvPr>
          <p:cNvSpPr/>
          <p:nvPr/>
        </p:nvSpPr>
        <p:spPr>
          <a:xfrm>
            <a:off x="342283" y="1837922"/>
            <a:ext cx="5474576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 TO HANDLE </a:t>
            </a:r>
          </a:p>
          <a:p>
            <a:r>
              <a:rPr lang="en-US" sz="4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LARGE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r>
              <a:rPr lang="en-US" sz="4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UNSTRUCTURED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r>
              <a:rPr lang="en-US" sz="48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DATA? </a:t>
            </a:r>
            <a:endParaRPr lang="en-US" sz="4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1312893-65F6-44A6-803C-6EFA2FD62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163" y="1633851"/>
            <a:ext cx="4189840" cy="314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896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KEY-VALUE DATA FORM - EXAMPLES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339697"/>
              </p:ext>
            </p:extLst>
          </p:nvPr>
        </p:nvGraphicFramePr>
        <p:xfrm>
          <a:off x="485824" y="1465039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John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Peter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704898"/>
              </p:ext>
            </p:extLst>
          </p:nvPr>
        </p:nvGraphicFramePr>
        <p:xfrm>
          <a:off x="485824" y="3647848"/>
          <a:ext cx="8824958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6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8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War and Peace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‘Well, Prince, so Genoa and Lucca are now just family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 …”</a:t>
                      </a:r>
                      <a:endParaRPr lang="en-US" dirty="0">
                        <a:solidFill>
                          <a:schemeClr val="tx1"/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The Master and Margarita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“At the sunset hour of one warm spring day two men were to be seen …”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The Winter of Our Discontent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“I wonder how many people I've looked at all my life and never seen.”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4675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KEY-VALUE STORE FEATURES</a:t>
            </a:r>
          </a:p>
        </p:txBody>
      </p:sp>
      <p:sp>
        <p:nvSpPr>
          <p:cNvPr id="2" name="Rectangle 1"/>
          <p:cNvSpPr/>
          <p:nvPr/>
        </p:nvSpPr>
        <p:spPr>
          <a:xfrm>
            <a:off x="380572" y="1430905"/>
            <a:ext cx="7994466" cy="3418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SIMPLEST DBMS VARIANT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EASY TO SCALE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HIGH PERFORMANCE</a:t>
            </a:r>
          </a:p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741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KEY-VALUE STORE RANK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EDD96C-2F86-498C-A62F-756259D786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45"/>
          <a:stretch/>
        </p:blipFill>
        <p:spPr>
          <a:xfrm>
            <a:off x="358631" y="1578152"/>
            <a:ext cx="8801164" cy="324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25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REDIS</a:t>
            </a:r>
          </a:p>
        </p:txBody>
      </p:sp>
      <p:sp>
        <p:nvSpPr>
          <p:cNvPr id="2" name="Rectangle 1"/>
          <p:cNvSpPr/>
          <p:nvPr/>
        </p:nvSpPr>
        <p:spPr>
          <a:xfrm>
            <a:off x="279365" y="1034049"/>
            <a:ext cx="4544834" cy="4374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 MEMORY (VERY FAST )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SUPPORTS TRANSACTION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EXPIRING KEY</a:t>
            </a:r>
          </a:p>
          <a:p>
            <a:pPr lvl="0">
              <a:lnSpc>
                <a:spcPct val="250000"/>
              </a:lnSpc>
              <a:buClrTx/>
            </a:pPr>
            <a:endParaRPr lang="en-US" sz="24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lvl="0">
              <a:lnSpc>
                <a:spcPct val="250000"/>
              </a:lnSpc>
              <a:buClrTx/>
            </a:pPr>
            <a:endParaRPr lang="en-US" sz="24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392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6" name="Picture 16" descr="Képtalálat a következőre: „ibm cloud logo”">
            <a:extLst>
              <a:ext uri="{FF2B5EF4-FFF2-40B4-BE49-F238E27FC236}">
                <a16:creationId xmlns:a16="http://schemas.microsoft.com/office/drawing/2014/main" id="{B2C4C466-9D1C-4062-802A-8E1F6C58D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541" y="3702807"/>
            <a:ext cx="28670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Képtalálat a következőre: „azure logo”">
            <a:extLst>
              <a:ext uri="{FF2B5EF4-FFF2-40B4-BE49-F238E27FC236}">
                <a16:creationId xmlns:a16="http://schemas.microsoft.com/office/drawing/2014/main" id="{84721A47-EF41-462B-BB19-A7D1BFFDB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86" y="3164644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REDIS IN CLOUD</a:t>
            </a:r>
          </a:p>
        </p:txBody>
      </p:sp>
      <p:pic>
        <p:nvPicPr>
          <p:cNvPr id="10242" name="Picture 2" descr="Képtalálat a következőre: „aws logo”">
            <a:extLst>
              <a:ext uri="{FF2B5EF4-FFF2-40B4-BE49-F238E27FC236}">
                <a16:creationId xmlns:a16="http://schemas.microsoft.com/office/drawing/2014/main" id="{30D2A366-6975-4AEC-A843-AE9F9C74E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42" y="1742912"/>
            <a:ext cx="2119288" cy="127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Kapcsolódó kép">
            <a:extLst>
              <a:ext uri="{FF2B5EF4-FFF2-40B4-BE49-F238E27FC236}">
                <a16:creationId xmlns:a16="http://schemas.microsoft.com/office/drawing/2014/main" id="{E2F6385B-D2F4-4BB5-9813-ED8756839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681" y="989823"/>
            <a:ext cx="3605672" cy="236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Képtalálat a következőre: „heroku”">
            <a:extLst>
              <a:ext uri="{FF2B5EF4-FFF2-40B4-BE49-F238E27FC236}">
                <a16:creationId xmlns:a16="http://schemas.microsoft.com/office/drawing/2014/main" id="{745FEA78-6AE5-4C4C-B9DE-D92FE1769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381" y="1076578"/>
            <a:ext cx="2435387" cy="2892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 descr="Képtalálat a következőre: „openshift”">
            <a:extLst>
              <a:ext uri="{FF2B5EF4-FFF2-40B4-BE49-F238E27FC236}">
                <a16:creationId xmlns:a16="http://schemas.microsoft.com/office/drawing/2014/main" id="{FE06E173-274E-4B94-999C-416EF8986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556" y="3501228"/>
            <a:ext cx="1754444" cy="187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071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ACCESS REDIS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E4632C-9112-4AAA-AF99-5FD6AE36C6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69"/>
          <a:stretch/>
        </p:blipFill>
        <p:spPr>
          <a:xfrm>
            <a:off x="971647" y="1884499"/>
            <a:ext cx="9144000" cy="397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48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2CC1F0-E7A1-424C-88A4-C0E001483A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4" b="7418"/>
          <a:stretch/>
        </p:blipFill>
        <p:spPr>
          <a:xfrm>
            <a:off x="252195" y="1233512"/>
            <a:ext cx="5800483" cy="494472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099637-B497-4D13-B607-2519F2770EA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 STUDIO</a:t>
            </a:r>
          </a:p>
        </p:txBody>
      </p:sp>
    </p:spTree>
    <p:extLst>
      <p:ext uri="{BB962C8B-B14F-4D97-AF65-F5344CB8AC3E}">
        <p14:creationId xmlns:p14="http://schemas.microsoft.com/office/powerpoint/2010/main" val="3143214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REDIS PRACTICE WITH </a:t>
            </a:r>
            <a:r>
              <a:rPr lang="en-US">
                <a:solidFill>
                  <a:schemeClr val="bg1">
                    <a:lumMod val="65000"/>
                  </a:schemeClr>
                </a:solidFill>
              </a:rPr>
              <a:t>ZEPPELIN NOTEBOOK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218" name="Picture 2" descr="Képtalálat a következőre: „redis”">
            <a:extLst>
              <a:ext uri="{FF2B5EF4-FFF2-40B4-BE49-F238E27FC236}">
                <a16:creationId xmlns:a16="http://schemas.microsoft.com/office/drawing/2014/main" id="{B886BB3E-5F50-40D1-B091-111AA9D4D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307" y="2846743"/>
            <a:ext cx="4704491" cy="157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430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SUITABLE USE CASES</a:t>
            </a:r>
          </a:p>
        </p:txBody>
      </p:sp>
      <p:sp>
        <p:nvSpPr>
          <p:cNvPr id="2" name="Rectangle 1"/>
          <p:cNvSpPr/>
          <p:nvPr/>
        </p:nvSpPr>
        <p:spPr>
          <a:xfrm>
            <a:off x="279454" y="1055112"/>
            <a:ext cx="3889681" cy="2556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USER PROFILE  FOR</a:t>
            </a:r>
          </a:p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AutoShape 2" descr="Image result for pinterest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030" name="Picture 6" descr="Image result for pinterest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979" y="2103929"/>
            <a:ext cx="1345091" cy="134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owchart: Magnetic Disk 6"/>
          <p:cNvSpPr/>
          <p:nvPr/>
        </p:nvSpPr>
        <p:spPr>
          <a:xfrm>
            <a:off x="4540465" y="3770052"/>
            <a:ext cx="1930724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USER PROFILE</a:t>
            </a:r>
          </a:p>
        </p:txBody>
      </p:sp>
      <p:sp>
        <p:nvSpPr>
          <p:cNvPr id="8" name="Flowchart: Document 7"/>
          <p:cNvSpPr/>
          <p:nvPr/>
        </p:nvSpPr>
        <p:spPr>
          <a:xfrm>
            <a:off x="6384693" y="1725061"/>
            <a:ext cx="1295400" cy="1011936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UI</a:t>
            </a:r>
          </a:p>
        </p:txBody>
      </p:sp>
      <p:sp>
        <p:nvSpPr>
          <p:cNvPr id="9" name="Flowchart: Magnetic Disk 8"/>
          <p:cNvSpPr/>
          <p:nvPr/>
        </p:nvSpPr>
        <p:spPr>
          <a:xfrm>
            <a:off x="7768870" y="3770052"/>
            <a:ext cx="1930724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TAG</a:t>
            </a:r>
          </a:p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SEARCH ENGINE</a:t>
            </a:r>
          </a:p>
        </p:txBody>
      </p:sp>
      <p:sp>
        <p:nvSpPr>
          <p:cNvPr id="11" name="Up-Down Arrow 10"/>
          <p:cNvSpPr/>
          <p:nvPr/>
        </p:nvSpPr>
        <p:spPr>
          <a:xfrm rot="2644290">
            <a:off x="6005759" y="3046949"/>
            <a:ext cx="494792" cy="667657"/>
          </a:xfrm>
          <a:prstGeom prst="upDownArrow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Up-Down Arrow 11"/>
          <p:cNvSpPr/>
          <p:nvPr/>
        </p:nvSpPr>
        <p:spPr>
          <a:xfrm rot="18818708">
            <a:off x="7548124" y="3035626"/>
            <a:ext cx="494792" cy="667657"/>
          </a:xfrm>
          <a:prstGeom prst="upDownArrow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58804" y="5379695"/>
            <a:ext cx="8230138" cy="8463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 OF 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2013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PINTEREST HAD 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8000+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REDIS SHARDS ON AMAZON CLOUD</a:t>
            </a:r>
          </a:p>
        </p:txBody>
      </p:sp>
    </p:spTree>
    <p:extLst>
      <p:ext uri="{BB962C8B-B14F-4D97-AF65-F5344CB8AC3E}">
        <p14:creationId xmlns:p14="http://schemas.microsoft.com/office/powerpoint/2010/main" val="2535826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SUITABLE USE CASES</a:t>
            </a:r>
          </a:p>
        </p:txBody>
      </p:sp>
      <p:sp>
        <p:nvSpPr>
          <p:cNvPr id="2" name="Rectangle 1"/>
          <p:cNvSpPr/>
          <p:nvPr/>
        </p:nvSpPr>
        <p:spPr>
          <a:xfrm>
            <a:off x="232040" y="1045037"/>
            <a:ext cx="2585195" cy="833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MESSAGING</a:t>
            </a:r>
          </a:p>
        </p:txBody>
      </p:sp>
      <p:sp>
        <p:nvSpPr>
          <p:cNvPr id="3" name="AutoShape 2" descr="Image result for pinterest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Flowchart: Magnetic Disk 6"/>
          <p:cNvSpPr/>
          <p:nvPr/>
        </p:nvSpPr>
        <p:spPr>
          <a:xfrm>
            <a:off x="3775461" y="4761039"/>
            <a:ext cx="1930724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QUEUE DB</a:t>
            </a:r>
          </a:p>
        </p:txBody>
      </p:sp>
      <p:sp>
        <p:nvSpPr>
          <p:cNvPr id="8" name="Flowchart: Document 7"/>
          <p:cNvSpPr/>
          <p:nvPr/>
        </p:nvSpPr>
        <p:spPr>
          <a:xfrm>
            <a:off x="1852845" y="3071732"/>
            <a:ext cx="1295400" cy="1011936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SOURCE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41984" y="2138746"/>
            <a:ext cx="1475836" cy="1083075"/>
          </a:xfrm>
          <a:prstGeom prst="rect">
            <a:avLst/>
          </a:prstGeom>
          <a:solidFill>
            <a:srgbClr val="A86ED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PROCESSOR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3383833" y="3360197"/>
            <a:ext cx="379254" cy="4350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831618" y="3948959"/>
            <a:ext cx="1486203" cy="1083075"/>
          </a:xfrm>
          <a:prstGeom prst="rect">
            <a:avLst/>
          </a:prstGeom>
          <a:solidFill>
            <a:srgbClr val="A86ED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PROCESSOR</a:t>
            </a:r>
          </a:p>
        </p:txBody>
      </p:sp>
      <p:cxnSp>
        <p:nvCxnSpPr>
          <p:cNvPr id="23" name="Elbow Connector 22"/>
          <p:cNvCxnSpPr/>
          <p:nvPr/>
        </p:nvCxnSpPr>
        <p:spPr>
          <a:xfrm rot="5400000" flipH="1" flipV="1">
            <a:off x="5259226" y="1503190"/>
            <a:ext cx="390617" cy="274480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13" idx="2"/>
          </p:cNvCxnSpPr>
          <p:nvPr/>
        </p:nvCxnSpPr>
        <p:spPr>
          <a:xfrm rot="16200000" flipH="1">
            <a:off x="5322435" y="2978782"/>
            <a:ext cx="541538" cy="246746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3946661" y="3071732"/>
            <a:ext cx="275208" cy="87001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221869" y="3071732"/>
            <a:ext cx="275208" cy="87001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97077" y="3071732"/>
            <a:ext cx="275208" cy="8700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772285" y="3071732"/>
            <a:ext cx="275208" cy="8700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042704" y="3071732"/>
            <a:ext cx="275208" cy="8700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328225" y="3070900"/>
            <a:ext cx="275208" cy="8700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344329" y="3958650"/>
            <a:ext cx="8499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QUEUE</a:t>
            </a:r>
          </a:p>
        </p:txBody>
      </p:sp>
      <p:sp>
        <p:nvSpPr>
          <p:cNvPr id="30" name="Flowchart: Magnetic Disk 29"/>
          <p:cNvSpPr/>
          <p:nvPr/>
        </p:nvSpPr>
        <p:spPr>
          <a:xfrm>
            <a:off x="9030657" y="2525601"/>
            <a:ext cx="1365370" cy="1972999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DB</a:t>
            </a:r>
          </a:p>
        </p:txBody>
      </p:sp>
      <p:sp>
        <p:nvSpPr>
          <p:cNvPr id="33" name="Right Arrow 32"/>
          <p:cNvSpPr/>
          <p:nvPr/>
        </p:nvSpPr>
        <p:spPr>
          <a:xfrm>
            <a:off x="8474717" y="3306011"/>
            <a:ext cx="379254" cy="4350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605308" y="3070900"/>
            <a:ext cx="275208" cy="8700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893145" y="3072622"/>
            <a:ext cx="275208" cy="8700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26225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UNSTRUCTURED DATA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28ABEB-58B3-471A-B2B3-322F280224A3}"/>
              </a:ext>
            </a:extLst>
          </p:cNvPr>
          <p:cNvSpPr/>
          <p:nvPr/>
        </p:nvSpPr>
        <p:spPr>
          <a:xfrm>
            <a:off x="300508" y="1448026"/>
            <a:ext cx="1159597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 </a:t>
            </a:r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CANNOT CREATE 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 EFFICIENT </a:t>
            </a:r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INDEX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ON UNSTRUCTURED DATA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 </a:t>
            </a:r>
            <a:endParaRPr lang="en-US" dirty="0"/>
          </a:p>
        </p:txBody>
      </p:sp>
      <p:sp>
        <p:nvSpPr>
          <p:cNvPr id="4" name="Left Arrow 7">
            <a:extLst>
              <a:ext uri="{FF2B5EF4-FFF2-40B4-BE49-F238E27FC236}">
                <a16:creationId xmlns:a16="http://schemas.microsoft.com/office/drawing/2014/main" id="{7CC60687-9858-432C-866E-0ADD5A17D2B0}"/>
              </a:ext>
            </a:extLst>
          </p:cNvPr>
          <p:cNvSpPr/>
          <p:nvPr/>
        </p:nvSpPr>
        <p:spPr>
          <a:xfrm rot="16200000">
            <a:off x="5597992" y="2524678"/>
            <a:ext cx="838200" cy="1993458"/>
          </a:xfrm>
          <a:prstGeom prst="leftArrow">
            <a:avLst/>
          </a:prstGeom>
          <a:solidFill>
            <a:srgbClr val="4D4D4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591327-175C-4620-8FB3-0751ED7E17EE}"/>
              </a:ext>
            </a:extLst>
          </p:cNvPr>
          <p:cNvSpPr/>
          <p:nvPr/>
        </p:nvSpPr>
        <p:spPr>
          <a:xfrm>
            <a:off x="219104" y="4394311"/>
            <a:ext cx="1159597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 </a:t>
            </a:r>
            <a:r>
              <a:rPr lang="en-US" sz="3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NEED TO SCAN 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 DATA WHEN YOU ARE SEARCHING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83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SUITABLE USE CASES</a:t>
            </a:r>
          </a:p>
        </p:txBody>
      </p:sp>
      <p:sp>
        <p:nvSpPr>
          <p:cNvPr id="2" name="Rectangle 1"/>
          <p:cNvSpPr/>
          <p:nvPr/>
        </p:nvSpPr>
        <p:spPr>
          <a:xfrm>
            <a:off x="310948" y="909784"/>
            <a:ext cx="7994466" cy="833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RESPONSE CACHE</a:t>
            </a:r>
          </a:p>
        </p:txBody>
      </p:sp>
      <p:sp>
        <p:nvSpPr>
          <p:cNvPr id="3" name="AutoShape 2" descr="Image result for pinterest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Flowchart: Magnetic Disk 6"/>
          <p:cNvSpPr/>
          <p:nvPr/>
        </p:nvSpPr>
        <p:spPr>
          <a:xfrm>
            <a:off x="8911349" y="1867598"/>
            <a:ext cx="2933106" cy="3631048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DW</a:t>
            </a:r>
          </a:p>
        </p:txBody>
      </p:sp>
      <p:sp>
        <p:nvSpPr>
          <p:cNvPr id="8" name="Flowchart: Document 7"/>
          <p:cNvSpPr/>
          <p:nvPr/>
        </p:nvSpPr>
        <p:spPr>
          <a:xfrm>
            <a:off x="979190" y="2744906"/>
            <a:ext cx="1295400" cy="1011936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REPORT</a:t>
            </a:r>
          </a:p>
        </p:txBody>
      </p:sp>
      <p:sp>
        <p:nvSpPr>
          <p:cNvPr id="10" name="Right Arrow 9"/>
          <p:cNvSpPr/>
          <p:nvPr/>
        </p:nvSpPr>
        <p:spPr>
          <a:xfrm rot="10800000">
            <a:off x="4926319" y="3321835"/>
            <a:ext cx="379254" cy="4350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4949106" y="2656001"/>
            <a:ext cx="379254" cy="4350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79540" y="2011118"/>
            <a:ext cx="66443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ITEM FROM SALES WHERE COUNTRY=‘HU’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043927"/>
              </p:ext>
            </p:extLst>
          </p:nvPr>
        </p:nvGraphicFramePr>
        <p:xfrm>
          <a:off x="3280652" y="4769627"/>
          <a:ext cx="3858151" cy="1178589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1071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90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7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89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Sales</a:t>
                      </a:r>
                      <a:r>
                        <a:rPr lang="en-US" sz="1400" b="1" i="0" u="none" strike="noStrike" baseline="0" dirty="0">
                          <a:solidFill>
                            <a:srgbClr val="00B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ID</a:t>
                      </a:r>
                      <a:endParaRPr lang="en-US" sz="1400" b="1" i="0" u="none" strike="noStrike" dirty="0">
                        <a:solidFill>
                          <a:srgbClr val="00B05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rgbClr val="00B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Country</a:t>
                      </a:r>
                      <a:endParaRPr lang="en-US" sz="1400" b="1" i="0" u="none" strike="noStrike" dirty="0">
                        <a:solidFill>
                          <a:srgbClr val="00B05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rgbClr val="00B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Item</a:t>
                      </a:r>
                      <a:endParaRPr lang="en-US" sz="1400" b="1" i="0" u="none" strike="noStrike" dirty="0">
                        <a:solidFill>
                          <a:srgbClr val="00B05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9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HU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Chair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9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HU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Flower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9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HU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Space ship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HU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Oracle DB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86952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SUITABLE USE CASES</a:t>
            </a:r>
          </a:p>
        </p:txBody>
      </p:sp>
      <p:sp>
        <p:nvSpPr>
          <p:cNvPr id="2" name="Rectangle 1"/>
          <p:cNvSpPr/>
          <p:nvPr/>
        </p:nvSpPr>
        <p:spPr>
          <a:xfrm>
            <a:off x="310948" y="909784"/>
            <a:ext cx="7994466" cy="833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RESPONSE CACHE</a:t>
            </a:r>
          </a:p>
        </p:txBody>
      </p:sp>
      <p:sp>
        <p:nvSpPr>
          <p:cNvPr id="3" name="AutoShape 2" descr="Image result for pinterest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Flowchart: Magnetic Disk 6"/>
          <p:cNvSpPr/>
          <p:nvPr/>
        </p:nvSpPr>
        <p:spPr>
          <a:xfrm>
            <a:off x="8911349" y="1867598"/>
            <a:ext cx="2933106" cy="3631048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DW</a:t>
            </a:r>
          </a:p>
        </p:txBody>
      </p:sp>
      <p:sp>
        <p:nvSpPr>
          <p:cNvPr id="8" name="Flowchart: Document 7"/>
          <p:cNvSpPr/>
          <p:nvPr/>
        </p:nvSpPr>
        <p:spPr>
          <a:xfrm>
            <a:off x="979190" y="2744906"/>
            <a:ext cx="1295400" cy="1011936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REPORT</a:t>
            </a:r>
          </a:p>
        </p:txBody>
      </p:sp>
      <p:sp>
        <p:nvSpPr>
          <p:cNvPr id="13" name="Right Arrow 9">
            <a:extLst>
              <a:ext uri="{FF2B5EF4-FFF2-40B4-BE49-F238E27FC236}">
                <a16:creationId xmlns:a16="http://schemas.microsoft.com/office/drawing/2014/main" id="{5CAD17EE-D28E-4F73-A220-BD58C485CABE}"/>
              </a:ext>
            </a:extLst>
          </p:cNvPr>
          <p:cNvSpPr/>
          <p:nvPr/>
        </p:nvSpPr>
        <p:spPr>
          <a:xfrm rot="10800000">
            <a:off x="3971456" y="3368866"/>
            <a:ext cx="379254" cy="435006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ight Arrow 10">
            <a:extLst>
              <a:ext uri="{FF2B5EF4-FFF2-40B4-BE49-F238E27FC236}">
                <a16:creationId xmlns:a16="http://schemas.microsoft.com/office/drawing/2014/main" id="{AA7347C1-CC20-4DFE-843F-F67E3517023E}"/>
              </a:ext>
            </a:extLst>
          </p:cNvPr>
          <p:cNvSpPr/>
          <p:nvPr/>
        </p:nvSpPr>
        <p:spPr>
          <a:xfrm>
            <a:off x="4047390" y="2427952"/>
            <a:ext cx="379254" cy="435006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75FD0AD4-EFC7-4E7A-9BD9-D3092C8429DB}"/>
              </a:ext>
            </a:extLst>
          </p:cNvPr>
          <p:cNvSpPr/>
          <p:nvPr/>
        </p:nvSpPr>
        <p:spPr>
          <a:xfrm>
            <a:off x="4901120" y="2645455"/>
            <a:ext cx="1154787" cy="1019354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CACHE</a:t>
            </a:r>
          </a:p>
        </p:txBody>
      </p:sp>
      <p:sp>
        <p:nvSpPr>
          <p:cNvPr id="16" name="Right Arrow 13">
            <a:extLst>
              <a:ext uri="{FF2B5EF4-FFF2-40B4-BE49-F238E27FC236}">
                <a16:creationId xmlns:a16="http://schemas.microsoft.com/office/drawing/2014/main" id="{B5561C9A-D105-43A2-B289-3A03EB6E19E2}"/>
              </a:ext>
            </a:extLst>
          </p:cNvPr>
          <p:cNvSpPr/>
          <p:nvPr/>
        </p:nvSpPr>
        <p:spPr>
          <a:xfrm>
            <a:off x="6749714" y="2435370"/>
            <a:ext cx="379254" cy="435006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Arrow 14">
            <a:extLst>
              <a:ext uri="{FF2B5EF4-FFF2-40B4-BE49-F238E27FC236}">
                <a16:creationId xmlns:a16="http://schemas.microsoft.com/office/drawing/2014/main" id="{6AACAD61-D87B-4BB5-8873-41636026F668}"/>
              </a:ext>
            </a:extLst>
          </p:cNvPr>
          <p:cNvSpPr/>
          <p:nvPr/>
        </p:nvSpPr>
        <p:spPr>
          <a:xfrm rot="10800000">
            <a:off x="6720009" y="3229803"/>
            <a:ext cx="379254" cy="435006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2FC807-0F10-4451-AFCA-BF3817142A8D}"/>
              </a:ext>
            </a:extLst>
          </p:cNvPr>
          <p:cNvSpPr/>
          <p:nvPr/>
        </p:nvSpPr>
        <p:spPr>
          <a:xfrm>
            <a:off x="4588151" y="4482983"/>
            <a:ext cx="17807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600" b="1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KEY: </a:t>
            </a:r>
            <a:r>
              <a:rPr lang="en-US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QUERY</a:t>
            </a:r>
          </a:p>
          <a:p>
            <a:pPr>
              <a:lnSpc>
                <a:spcPct val="200000"/>
              </a:lnSpc>
            </a:pPr>
            <a:r>
              <a:rPr lang="en-US" sz="1600" b="1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VALUE: </a:t>
            </a:r>
            <a:r>
              <a:rPr lang="en-US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4205479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USAGE</a:t>
            </a:r>
          </a:p>
        </p:txBody>
      </p:sp>
      <p:sp>
        <p:nvSpPr>
          <p:cNvPr id="2" name="Rectangle 1"/>
          <p:cNvSpPr/>
          <p:nvPr/>
        </p:nvSpPr>
        <p:spPr>
          <a:xfrm>
            <a:off x="448089" y="1182593"/>
            <a:ext cx="8922057" cy="5142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 </a:t>
            </a: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NOT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USE WHEN YOU …</a:t>
            </a:r>
          </a:p>
          <a:p>
            <a:pPr lvl="1"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HAVE TO QUERY FOR RELATIONSHIPS </a:t>
            </a:r>
          </a:p>
          <a:p>
            <a:pPr lvl="1"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HAVE TO QUERY FOR HIERARCHY </a:t>
            </a:r>
          </a:p>
          <a:p>
            <a:pPr lvl="1"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HAVE TO QUERY BY MULTIPLE DIMENSIONS</a:t>
            </a:r>
          </a:p>
          <a:p>
            <a:pPr lvl="1"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WHEN YOU CANNOT CREATE A DISTINCT KEYS</a:t>
            </a:r>
          </a:p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5379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 CLASSIFICATION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53730" y="932688"/>
            <a:ext cx="4572000" cy="515525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KEY-VALUE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DBMS 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COLUMN STORES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 ENGINES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 DBMS</a:t>
            </a:r>
          </a:p>
        </p:txBody>
      </p:sp>
    </p:spTree>
    <p:extLst>
      <p:ext uri="{BB962C8B-B14F-4D97-AF65-F5344CB8AC3E}">
        <p14:creationId xmlns:p14="http://schemas.microsoft.com/office/powerpoint/2010/main" val="8527055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TIME SERIES DBMS</a:t>
            </a:r>
          </a:p>
        </p:txBody>
      </p:sp>
      <p:sp>
        <p:nvSpPr>
          <p:cNvPr id="4" name="Rectangle 3"/>
          <p:cNvSpPr/>
          <p:nvPr/>
        </p:nvSpPr>
        <p:spPr>
          <a:xfrm>
            <a:off x="365476" y="1320409"/>
            <a:ext cx="799610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KEY: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</a:t>
            </a:r>
          </a:p>
          <a:p>
            <a:endParaRPr lang="en-US" sz="24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VALUE: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DATA (MEASUREMENT, EVENT ETC)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27481" b="42735"/>
          <a:stretch/>
        </p:blipFill>
        <p:spPr>
          <a:xfrm>
            <a:off x="4088873" y="2797737"/>
            <a:ext cx="4014254" cy="314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21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TIME SERIES DBMS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CC290D-379D-4610-9A60-6981351C7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273" y="1795450"/>
            <a:ext cx="7391454" cy="326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51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TIME SERIES DBMS - FEATURES</a:t>
            </a:r>
          </a:p>
        </p:txBody>
      </p:sp>
      <p:sp>
        <p:nvSpPr>
          <p:cNvPr id="4" name="Rectangle 3"/>
          <p:cNvSpPr/>
          <p:nvPr/>
        </p:nvSpPr>
        <p:spPr>
          <a:xfrm>
            <a:off x="327033" y="1441520"/>
            <a:ext cx="7112845" cy="29854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QUERY BY TIME</a:t>
            </a:r>
          </a:p>
          <a:p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HIGH PERFORMING WRITE</a:t>
            </a:r>
          </a:p>
          <a:p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STATISTICAL OPERATION ON TIME SERIES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9381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INFLUX DB FUNCTIONS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3810CCB-A473-4BF5-ADEC-1EDABF51D247}"/>
              </a:ext>
            </a:extLst>
          </p:cNvPr>
          <p:cNvGraphicFramePr>
            <a:graphicFrameLocks noGrp="1"/>
          </p:cNvGraphicFramePr>
          <p:nvPr/>
        </p:nvGraphicFramePr>
        <p:xfrm>
          <a:off x="956174" y="1109969"/>
          <a:ext cx="10067683" cy="5226359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502880">
                  <a:extLst>
                    <a:ext uri="{9D8B030D-6E8A-4147-A177-3AD203B41FA5}">
                      <a16:colId xmlns:a16="http://schemas.microsoft.com/office/drawing/2014/main" val="1014325706"/>
                    </a:ext>
                  </a:extLst>
                </a:gridCol>
                <a:gridCol w="1212000">
                  <a:extLst>
                    <a:ext uri="{9D8B030D-6E8A-4147-A177-3AD203B41FA5}">
                      <a16:colId xmlns:a16="http://schemas.microsoft.com/office/drawing/2014/main" val="3524598247"/>
                    </a:ext>
                  </a:extLst>
                </a:gridCol>
                <a:gridCol w="2343201">
                  <a:extLst>
                    <a:ext uri="{9D8B030D-6E8A-4147-A177-3AD203B41FA5}">
                      <a16:colId xmlns:a16="http://schemas.microsoft.com/office/drawing/2014/main" val="2853098271"/>
                    </a:ext>
                  </a:extLst>
                </a:gridCol>
                <a:gridCol w="1616001">
                  <a:extLst>
                    <a:ext uri="{9D8B030D-6E8A-4147-A177-3AD203B41FA5}">
                      <a16:colId xmlns:a16="http://schemas.microsoft.com/office/drawing/2014/main" val="2835628165"/>
                    </a:ext>
                  </a:extLst>
                </a:gridCol>
                <a:gridCol w="3393601">
                  <a:extLst>
                    <a:ext uri="{9D8B030D-6E8A-4147-A177-3AD203B41FA5}">
                      <a16:colId xmlns:a16="http://schemas.microsoft.com/office/drawing/2014/main" val="1565191955"/>
                    </a:ext>
                  </a:extLst>
                </a:gridCol>
              </a:tblGrid>
              <a:tr h="44961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Aggregations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Selectors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Transformations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Predictors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Technical Analysis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1288394793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COUNT()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BOTTOM()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ABS()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HOLT_WINTERS()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CHANDE_MOMENTUM_OSCILLATOR</a:t>
                      </a:r>
                      <a:r>
                        <a:rPr lang="en-US" sz="1000" u="none" strike="noStrike" dirty="0">
                          <a:effectLst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605641004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DISTINCT()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FIRST()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ACOS()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EXPONENTIAL_MOVING_AVERAGE</a:t>
                      </a:r>
                      <a:r>
                        <a:rPr lang="en-US" sz="1000" u="none" strike="noStrike" dirty="0">
                          <a:effectLst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206162355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INTEGRAL()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LAST()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ASIN()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DOUBLE_EXPONENTIAL_MOVING_AVERAGE</a:t>
                      </a:r>
                      <a:r>
                        <a:rPr lang="en-US" sz="1000" u="none" strike="noStrike" dirty="0">
                          <a:effectLst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972629200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MEAN()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MAX()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hlinkClick r:id="rId1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ATAN</a:t>
                      </a:r>
                      <a:r>
                        <a:rPr lang="en-US" sz="1000" u="none" strike="noStrike" dirty="0">
                          <a:effectLst/>
                          <a:hlinkClick r:id="rId1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1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KAUFMANS_EFFICIENCY_RATIO()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3384785570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MEDIAN()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MIN()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ATAN2()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KAUFMANS_ADAPTIVE_MOVING_AVERAGE()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009735015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MODE()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PERCENTILE()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CEIL()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hlinkClick r:id="rId2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TRIPLE_EXPONENTIAL_MOVING_AVERAGE</a:t>
                      </a:r>
                      <a:r>
                        <a:rPr lang="en-US" sz="1000" u="none" strike="noStrike" dirty="0">
                          <a:effectLst/>
                          <a:hlinkClick r:id="rId2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4043558664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SPREAD()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2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SAMPLE()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COS()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hlinkClick r:id="rId3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TRIPLE_EXPONENTIAL_DERIVATIVE</a:t>
                      </a:r>
                      <a:r>
                        <a:rPr lang="en-US" sz="1000" u="none" strike="noStrike" dirty="0">
                          <a:effectLst/>
                          <a:hlinkClick r:id="rId3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1022842678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STDDEV()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TOP()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CUMULATIVE_SUM()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hlinkClick r:id="rId3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RELATIVE_STRENGTH_INDEX</a:t>
                      </a:r>
                      <a:r>
                        <a:rPr lang="en-US" sz="1000" u="none" strike="noStrike" dirty="0">
                          <a:effectLst/>
                          <a:hlinkClick r:id="rId3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1988089684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hlinkClick r:id="rId3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SUM()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DERIVATIVE()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607768371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DIFFERENCE()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454138854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3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ELAPSED()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751708356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EXP()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1255589171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FLOOR()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3412631512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HISTOGRAM()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3456992694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LN()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4044177237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LOG()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3048365024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LOG2()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017046622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LOG10()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399816990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MOVING_AVERAGE()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1376695770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NON_NEGATIVE_DERIVATIVE()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123818887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4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NON_NEGATIVE_DIFFERENCE()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1181259860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5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POW()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3893232475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5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ROUND()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314009095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5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SIN()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3489798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hlinkClick r:id="rId5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SQRT()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2115107351"/>
                  </a:ext>
                </a:extLst>
              </a:tr>
              <a:tr h="18480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hlinkClick r:id="rId5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TAN</a:t>
                      </a:r>
                      <a:r>
                        <a:rPr lang="en-US" sz="1000" u="none" strike="noStrike" kern="1200" dirty="0">
                          <a:effectLst/>
                          <a:hlinkClick r:id="rId5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R="4168" marT="4168" marB="0" anchor="ctr"/>
                </a:tc>
                <a:extLst>
                  <a:ext uri="{0D108BD9-81ED-4DB2-BD59-A6C34878D82A}">
                    <a16:rowId xmlns:a16="http://schemas.microsoft.com/office/drawing/2014/main" val="402574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13755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INFLUX</a:t>
            </a:r>
          </a:p>
        </p:txBody>
      </p:sp>
      <p:sp>
        <p:nvSpPr>
          <p:cNvPr id="5" name="Rectangle 4"/>
          <p:cNvSpPr/>
          <p:nvPr/>
        </p:nvSpPr>
        <p:spPr>
          <a:xfrm>
            <a:off x="188426" y="1281881"/>
            <a:ext cx="7217040" cy="43704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DOWNSAMPLING AND DATA RETENTION</a:t>
            </a:r>
          </a:p>
          <a:p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SQL LIKE QUERIES</a:t>
            </a:r>
          </a:p>
          <a:p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ECOSYSTEM FOR 	ACQUISITION,</a:t>
            </a:r>
          </a:p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							STORAGE,</a:t>
            </a:r>
          </a:p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							PROCESSING,</a:t>
            </a:r>
          </a:p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							AND VISUALIZATION  </a:t>
            </a: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093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INFLUX TICK STACK</a:t>
            </a:r>
          </a:p>
        </p:txBody>
      </p:sp>
      <p:pic>
        <p:nvPicPr>
          <p:cNvPr id="4098" name="Picture 2" descr="https://influxdata.com/wp-content/uploads/2015/09/TICK-Stack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2" r="7294" b="4677"/>
          <a:stretch/>
        </p:blipFill>
        <p:spPr bwMode="auto">
          <a:xfrm>
            <a:off x="1885067" y="1538668"/>
            <a:ext cx="8421865" cy="430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076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READ/WRITE EFFORT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A9CC99-B986-47BB-81FE-60FC257A32F8}"/>
              </a:ext>
            </a:extLst>
          </p:cNvPr>
          <p:cNvSpPr/>
          <p:nvPr/>
        </p:nvSpPr>
        <p:spPr>
          <a:xfrm>
            <a:off x="2033946" y="1582633"/>
            <a:ext cx="22252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SMALL</a:t>
            </a:r>
          </a:p>
          <a:p>
            <a:pPr algn="ctr"/>
            <a:r>
              <a:rPr lang="en-US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STRUCTURED DATA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7143F0-06A2-474C-90ED-2A8860C97060}"/>
              </a:ext>
            </a:extLst>
          </p:cNvPr>
          <p:cNvSpPr/>
          <p:nvPr/>
        </p:nvSpPr>
        <p:spPr>
          <a:xfrm>
            <a:off x="2218589" y="2446136"/>
            <a:ext cx="787529" cy="773991"/>
          </a:xfrm>
          <a:prstGeom prst="rect">
            <a:avLst/>
          </a:prstGeom>
          <a:solidFill>
            <a:srgbClr val="88DA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haroni" panose="02010803020104030203" pitchFamily="2" charset="-79"/>
                <a:cs typeface="Aharoni" panose="02010803020104030203" pitchFamily="2" charset="-79"/>
              </a:rPr>
              <a:t>CREATE INDEX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ABEBB6-D3AB-4144-8FDF-421DBDE4B09E}"/>
              </a:ext>
            </a:extLst>
          </p:cNvPr>
          <p:cNvSpPr/>
          <p:nvPr/>
        </p:nvSpPr>
        <p:spPr>
          <a:xfrm>
            <a:off x="3078837" y="2446135"/>
            <a:ext cx="787529" cy="7739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haroni" panose="02010803020104030203" pitchFamily="2" charset="-79"/>
                <a:cs typeface="Aharoni" panose="02010803020104030203" pitchFamily="2" charset="-79"/>
              </a:rPr>
              <a:t>WRITE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CE95CF-23AD-453D-9347-88856658FACE}"/>
              </a:ext>
            </a:extLst>
          </p:cNvPr>
          <p:cNvSpPr/>
          <p:nvPr/>
        </p:nvSpPr>
        <p:spPr>
          <a:xfrm>
            <a:off x="3078838" y="3610408"/>
            <a:ext cx="787530" cy="7739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haroni" panose="02010803020104030203" pitchFamily="2" charset="-79"/>
                <a:cs typeface="Aharoni" panose="02010803020104030203" pitchFamily="2" charset="-79"/>
              </a:rPr>
              <a:t>RETURN</a:t>
            </a:r>
          </a:p>
          <a:p>
            <a:pPr algn="ctr"/>
            <a:r>
              <a:rPr lang="en-US" sz="1200" dirty="0">
                <a:latin typeface="Aharoni" panose="02010803020104030203" pitchFamily="2" charset="-79"/>
                <a:cs typeface="Aharoni" panose="02010803020104030203" pitchFamily="2" charset="-79"/>
              </a:rPr>
              <a:t>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1A90D9-6F4A-45A0-8B5A-F1684EF7F377}"/>
              </a:ext>
            </a:extLst>
          </p:cNvPr>
          <p:cNvSpPr/>
          <p:nvPr/>
        </p:nvSpPr>
        <p:spPr>
          <a:xfrm>
            <a:off x="5489881" y="2446134"/>
            <a:ext cx="1931812" cy="7739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haroni" panose="02010803020104030203" pitchFamily="2" charset="-79"/>
                <a:cs typeface="Aharoni" panose="02010803020104030203" pitchFamily="2" charset="-79"/>
              </a:rPr>
              <a:t>WRITE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05A475-0C1F-473E-9FF8-8C3DE4C59BD0}"/>
              </a:ext>
            </a:extLst>
          </p:cNvPr>
          <p:cNvSpPr/>
          <p:nvPr/>
        </p:nvSpPr>
        <p:spPr>
          <a:xfrm>
            <a:off x="5489881" y="3610407"/>
            <a:ext cx="5297254" cy="773991"/>
          </a:xfrm>
          <a:prstGeom prst="rect">
            <a:avLst/>
          </a:prstGeom>
          <a:solidFill>
            <a:srgbClr val="88DA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haroni" panose="02010803020104030203" pitchFamily="2" charset="-79"/>
                <a:cs typeface="Aharoni" panose="02010803020104030203" pitchFamily="2" charset="-79"/>
              </a:rPr>
              <a:t>SCAN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30266E-BA88-4FFF-A035-E01978BAD35D}"/>
              </a:ext>
            </a:extLst>
          </p:cNvPr>
          <p:cNvSpPr/>
          <p:nvPr/>
        </p:nvSpPr>
        <p:spPr>
          <a:xfrm>
            <a:off x="7527554" y="1582633"/>
            <a:ext cx="25779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LARGE</a:t>
            </a:r>
          </a:p>
          <a:p>
            <a:pPr algn="ctr"/>
            <a:r>
              <a:rPr lang="en-US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UNSTRUCTURED DATA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782DDD-7482-46BF-B7CA-8900BB6B7E7B}"/>
              </a:ext>
            </a:extLst>
          </p:cNvPr>
          <p:cNvSpPr/>
          <p:nvPr/>
        </p:nvSpPr>
        <p:spPr>
          <a:xfrm>
            <a:off x="304447" y="2325297"/>
            <a:ext cx="96532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  <a:endParaRPr lang="en-US" sz="6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FD11BB-87DC-4988-8B1C-7480E8577B8B}"/>
              </a:ext>
            </a:extLst>
          </p:cNvPr>
          <p:cNvSpPr/>
          <p:nvPr/>
        </p:nvSpPr>
        <p:spPr>
          <a:xfrm>
            <a:off x="453526" y="3489569"/>
            <a:ext cx="66717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  <a:endParaRPr lang="en-US" sz="60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B986FC-CACF-4F76-8610-B62A6A70120C}"/>
              </a:ext>
            </a:extLst>
          </p:cNvPr>
          <p:cNvCxnSpPr/>
          <p:nvPr/>
        </p:nvCxnSpPr>
        <p:spPr>
          <a:xfrm>
            <a:off x="492012" y="3429000"/>
            <a:ext cx="11409113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257BA95-38E5-4E69-8849-C803832A70C0}"/>
              </a:ext>
            </a:extLst>
          </p:cNvPr>
          <p:cNvCxnSpPr>
            <a:cxnSpLocks/>
          </p:cNvCxnSpPr>
          <p:nvPr/>
        </p:nvCxnSpPr>
        <p:spPr>
          <a:xfrm flipH="1">
            <a:off x="4615043" y="1444856"/>
            <a:ext cx="4906" cy="3792206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6FD83B9-01F5-4940-A8AF-A487FE5F013A}"/>
              </a:ext>
            </a:extLst>
          </p:cNvPr>
          <p:cNvSpPr/>
          <p:nvPr/>
        </p:nvSpPr>
        <p:spPr>
          <a:xfrm>
            <a:off x="10956886" y="3610404"/>
            <a:ext cx="781588" cy="7739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haroni" panose="02010803020104030203" pitchFamily="2" charset="-79"/>
                <a:cs typeface="Aharoni" panose="02010803020104030203" pitchFamily="2" charset="-79"/>
              </a:rPr>
              <a:t>RETURN</a:t>
            </a:r>
          </a:p>
          <a:p>
            <a:pPr algn="ctr"/>
            <a:r>
              <a:rPr lang="en-US" sz="1200" dirty="0">
                <a:latin typeface="Aharoni" panose="02010803020104030203" pitchFamily="2" charset="-79"/>
                <a:cs typeface="Aharoni" panose="02010803020104030203" pitchFamily="2" charset="-79"/>
              </a:rPr>
              <a:t>DATA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227C9A8-E8A2-4B94-8B08-53E12F922AE7}"/>
              </a:ext>
            </a:extLst>
          </p:cNvPr>
          <p:cNvCxnSpPr>
            <a:cxnSpLocks/>
          </p:cNvCxnSpPr>
          <p:nvPr/>
        </p:nvCxnSpPr>
        <p:spPr>
          <a:xfrm>
            <a:off x="5906083" y="3489569"/>
            <a:ext cx="3184" cy="1005840"/>
          </a:xfrm>
          <a:prstGeom prst="line">
            <a:avLst/>
          </a:prstGeom>
          <a:ln w="6350">
            <a:solidFill>
              <a:schemeClr val="tx1">
                <a:alpha val="5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F2CC0DB-A9E8-483F-A6AC-EFA52A9A9C77}"/>
              </a:ext>
            </a:extLst>
          </p:cNvPr>
          <p:cNvCxnSpPr>
            <a:cxnSpLocks/>
          </p:cNvCxnSpPr>
          <p:nvPr/>
        </p:nvCxnSpPr>
        <p:spPr>
          <a:xfrm flipH="1">
            <a:off x="1499038" y="1444856"/>
            <a:ext cx="4906" cy="3792206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64243DF-872E-49DD-AE2D-CA26F5AD6C95}"/>
              </a:ext>
            </a:extLst>
          </p:cNvPr>
          <p:cNvCxnSpPr>
            <a:cxnSpLocks/>
          </p:cNvCxnSpPr>
          <p:nvPr/>
        </p:nvCxnSpPr>
        <p:spPr>
          <a:xfrm>
            <a:off x="6357058" y="3489569"/>
            <a:ext cx="3184" cy="1005840"/>
          </a:xfrm>
          <a:prstGeom prst="line">
            <a:avLst/>
          </a:prstGeom>
          <a:ln w="6350">
            <a:solidFill>
              <a:schemeClr val="tx1">
                <a:alpha val="5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BA893D4-FBA7-4903-B75D-2114F53CD424}"/>
              </a:ext>
            </a:extLst>
          </p:cNvPr>
          <p:cNvCxnSpPr>
            <a:cxnSpLocks/>
          </p:cNvCxnSpPr>
          <p:nvPr/>
        </p:nvCxnSpPr>
        <p:spPr>
          <a:xfrm>
            <a:off x="6813168" y="3489569"/>
            <a:ext cx="3184" cy="1005840"/>
          </a:xfrm>
          <a:prstGeom prst="line">
            <a:avLst/>
          </a:prstGeom>
          <a:ln w="6350">
            <a:solidFill>
              <a:schemeClr val="tx1">
                <a:alpha val="5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41F3A9-A79C-419C-A6DA-83D38520F1B1}"/>
              </a:ext>
            </a:extLst>
          </p:cNvPr>
          <p:cNvCxnSpPr>
            <a:cxnSpLocks/>
          </p:cNvCxnSpPr>
          <p:nvPr/>
        </p:nvCxnSpPr>
        <p:spPr>
          <a:xfrm>
            <a:off x="7264143" y="3489569"/>
            <a:ext cx="3184" cy="1005840"/>
          </a:xfrm>
          <a:prstGeom prst="line">
            <a:avLst/>
          </a:prstGeom>
          <a:ln w="6350">
            <a:solidFill>
              <a:schemeClr val="tx1">
                <a:alpha val="5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33B14AD-F7BA-4D6E-A257-83D47040B542}"/>
              </a:ext>
            </a:extLst>
          </p:cNvPr>
          <p:cNvCxnSpPr>
            <a:cxnSpLocks/>
          </p:cNvCxnSpPr>
          <p:nvPr/>
        </p:nvCxnSpPr>
        <p:spPr>
          <a:xfrm>
            <a:off x="7791202" y="3489569"/>
            <a:ext cx="3184" cy="1005840"/>
          </a:xfrm>
          <a:prstGeom prst="line">
            <a:avLst/>
          </a:prstGeom>
          <a:ln w="6350">
            <a:solidFill>
              <a:schemeClr val="tx1">
                <a:alpha val="5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8D0F775-C7E2-41DF-A3F6-B3E88E3E18A3}"/>
              </a:ext>
            </a:extLst>
          </p:cNvPr>
          <p:cNvCxnSpPr>
            <a:cxnSpLocks/>
          </p:cNvCxnSpPr>
          <p:nvPr/>
        </p:nvCxnSpPr>
        <p:spPr>
          <a:xfrm>
            <a:off x="8319029" y="3489569"/>
            <a:ext cx="3184" cy="1005840"/>
          </a:xfrm>
          <a:prstGeom prst="line">
            <a:avLst/>
          </a:prstGeom>
          <a:ln w="6350">
            <a:solidFill>
              <a:schemeClr val="tx1">
                <a:alpha val="5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FF85885-E938-4CA7-AF27-A0463DFB91AD}"/>
              </a:ext>
            </a:extLst>
          </p:cNvPr>
          <p:cNvCxnSpPr>
            <a:cxnSpLocks/>
          </p:cNvCxnSpPr>
          <p:nvPr/>
        </p:nvCxnSpPr>
        <p:spPr>
          <a:xfrm>
            <a:off x="8847502" y="3489569"/>
            <a:ext cx="3184" cy="1005840"/>
          </a:xfrm>
          <a:prstGeom prst="line">
            <a:avLst/>
          </a:prstGeom>
          <a:ln w="6350">
            <a:solidFill>
              <a:schemeClr val="tx1">
                <a:alpha val="5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34AD850-57C2-4FF1-A5E3-A5D79703297B}"/>
              </a:ext>
            </a:extLst>
          </p:cNvPr>
          <p:cNvCxnSpPr>
            <a:cxnSpLocks/>
          </p:cNvCxnSpPr>
          <p:nvPr/>
        </p:nvCxnSpPr>
        <p:spPr>
          <a:xfrm>
            <a:off x="9371199" y="3489569"/>
            <a:ext cx="3184" cy="1005840"/>
          </a:xfrm>
          <a:prstGeom prst="line">
            <a:avLst/>
          </a:prstGeom>
          <a:ln w="6350">
            <a:solidFill>
              <a:schemeClr val="tx1">
                <a:alpha val="5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8656554-E88E-4D26-9945-970B88D5F51A}"/>
              </a:ext>
            </a:extLst>
          </p:cNvPr>
          <p:cNvCxnSpPr>
            <a:cxnSpLocks/>
          </p:cNvCxnSpPr>
          <p:nvPr/>
        </p:nvCxnSpPr>
        <p:spPr>
          <a:xfrm>
            <a:off x="9902622" y="3489569"/>
            <a:ext cx="3184" cy="1005840"/>
          </a:xfrm>
          <a:prstGeom prst="line">
            <a:avLst/>
          </a:prstGeom>
          <a:ln w="6350">
            <a:solidFill>
              <a:schemeClr val="tx1">
                <a:alpha val="5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0824A99-8C5F-474D-A4BF-B08BCA0FC7C9}"/>
              </a:ext>
            </a:extLst>
          </p:cNvPr>
          <p:cNvCxnSpPr>
            <a:cxnSpLocks/>
          </p:cNvCxnSpPr>
          <p:nvPr/>
        </p:nvCxnSpPr>
        <p:spPr>
          <a:xfrm>
            <a:off x="10436795" y="3489569"/>
            <a:ext cx="3184" cy="1005840"/>
          </a:xfrm>
          <a:prstGeom prst="line">
            <a:avLst/>
          </a:prstGeom>
          <a:ln w="6350">
            <a:solidFill>
              <a:schemeClr val="tx1">
                <a:alpha val="5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6683D63-EFE1-4F40-AFB5-1A232C9582A3}"/>
              </a:ext>
            </a:extLst>
          </p:cNvPr>
          <p:cNvCxnSpPr>
            <a:cxnSpLocks/>
          </p:cNvCxnSpPr>
          <p:nvPr/>
        </p:nvCxnSpPr>
        <p:spPr>
          <a:xfrm>
            <a:off x="5668165" y="3489569"/>
            <a:ext cx="3184" cy="1005840"/>
          </a:xfrm>
          <a:prstGeom prst="line">
            <a:avLst/>
          </a:prstGeom>
          <a:ln w="6350">
            <a:solidFill>
              <a:schemeClr val="tx1">
                <a:alpha val="5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6BCC271-541A-47D5-B91C-F926D2DA6288}"/>
              </a:ext>
            </a:extLst>
          </p:cNvPr>
          <p:cNvCxnSpPr>
            <a:cxnSpLocks/>
          </p:cNvCxnSpPr>
          <p:nvPr/>
        </p:nvCxnSpPr>
        <p:spPr>
          <a:xfrm>
            <a:off x="6119140" y="3489569"/>
            <a:ext cx="3184" cy="1005840"/>
          </a:xfrm>
          <a:prstGeom prst="line">
            <a:avLst/>
          </a:prstGeom>
          <a:ln w="6350">
            <a:solidFill>
              <a:schemeClr val="tx1">
                <a:alpha val="5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C8B42A0-1BDD-42D9-8802-55119F1E2A74}"/>
              </a:ext>
            </a:extLst>
          </p:cNvPr>
          <p:cNvCxnSpPr>
            <a:cxnSpLocks/>
          </p:cNvCxnSpPr>
          <p:nvPr/>
        </p:nvCxnSpPr>
        <p:spPr>
          <a:xfrm>
            <a:off x="6575250" y="3489569"/>
            <a:ext cx="3184" cy="1005840"/>
          </a:xfrm>
          <a:prstGeom prst="line">
            <a:avLst/>
          </a:prstGeom>
          <a:ln w="6350">
            <a:solidFill>
              <a:schemeClr val="tx1">
                <a:alpha val="5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0F6F134-9918-403A-8EE3-3FA130A0AC74}"/>
              </a:ext>
            </a:extLst>
          </p:cNvPr>
          <p:cNvCxnSpPr>
            <a:cxnSpLocks/>
          </p:cNvCxnSpPr>
          <p:nvPr/>
        </p:nvCxnSpPr>
        <p:spPr>
          <a:xfrm>
            <a:off x="7017153" y="3489569"/>
            <a:ext cx="3184" cy="1005840"/>
          </a:xfrm>
          <a:prstGeom prst="line">
            <a:avLst/>
          </a:prstGeom>
          <a:ln w="6350">
            <a:solidFill>
              <a:schemeClr val="tx1">
                <a:alpha val="5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3739DBD-5E35-49B8-A7E2-761350F1CDFB}"/>
              </a:ext>
            </a:extLst>
          </p:cNvPr>
          <p:cNvCxnSpPr>
            <a:cxnSpLocks/>
          </p:cNvCxnSpPr>
          <p:nvPr/>
        </p:nvCxnSpPr>
        <p:spPr>
          <a:xfrm>
            <a:off x="7553106" y="3489569"/>
            <a:ext cx="3184" cy="1005840"/>
          </a:xfrm>
          <a:prstGeom prst="line">
            <a:avLst/>
          </a:prstGeom>
          <a:ln w="6350">
            <a:solidFill>
              <a:schemeClr val="tx1">
                <a:alpha val="5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9EA44EB-7685-4DF7-A362-B33AC087027A}"/>
              </a:ext>
            </a:extLst>
          </p:cNvPr>
          <p:cNvCxnSpPr>
            <a:cxnSpLocks/>
          </p:cNvCxnSpPr>
          <p:nvPr/>
        </p:nvCxnSpPr>
        <p:spPr>
          <a:xfrm>
            <a:off x="8081345" y="3489569"/>
            <a:ext cx="3184" cy="1005840"/>
          </a:xfrm>
          <a:prstGeom prst="line">
            <a:avLst/>
          </a:prstGeom>
          <a:ln w="6350">
            <a:solidFill>
              <a:schemeClr val="tx1">
                <a:alpha val="5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467B153-CF9A-406E-9897-06772FDD4EB5}"/>
              </a:ext>
            </a:extLst>
          </p:cNvPr>
          <p:cNvCxnSpPr>
            <a:cxnSpLocks/>
          </p:cNvCxnSpPr>
          <p:nvPr/>
        </p:nvCxnSpPr>
        <p:spPr>
          <a:xfrm>
            <a:off x="8609584" y="3489569"/>
            <a:ext cx="3184" cy="1005840"/>
          </a:xfrm>
          <a:prstGeom prst="line">
            <a:avLst/>
          </a:prstGeom>
          <a:ln w="6350">
            <a:solidFill>
              <a:schemeClr val="tx1">
                <a:alpha val="5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834D830-5A9C-461C-99D4-5B8373A32144}"/>
              </a:ext>
            </a:extLst>
          </p:cNvPr>
          <p:cNvCxnSpPr>
            <a:cxnSpLocks/>
          </p:cNvCxnSpPr>
          <p:nvPr/>
        </p:nvCxnSpPr>
        <p:spPr>
          <a:xfrm>
            <a:off x="9133281" y="3489569"/>
            <a:ext cx="3184" cy="1005840"/>
          </a:xfrm>
          <a:prstGeom prst="line">
            <a:avLst/>
          </a:prstGeom>
          <a:ln w="6350">
            <a:solidFill>
              <a:schemeClr val="tx1">
                <a:alpha val="5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CA1B289-7FB8-4BAE-8B96-E0ABEC956D55}"/>
              </a:ext>
            </a:extLst>
          </p:cNvPr>
          <p:cNvCxnSpPr>
            <a:cxnSpLocks/>
          </p:cNvCxnSpPr>
          <p:nvPr/>
        </p:nvCxnSpPr>
        <p:spPr>
          <a:xfrm>
            <a:off x="9664704" y="3489569"/>
            <a:ext cx="3184" cy="1005840"/>
          </a:xfrm>
          <a:prstGeom prst="line">
            <a:avLst/>
          </a:prstGeom>
          <a:ln w="6350">
            <a:solidFill>
              <a:schemeClr val="tx1">
                <a:alpha val="5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61BB23B-1620-4F53-BF07-5B879B7FD219}"/>
              </a:ext>
            </a:extLst>
          </p:cNvPr>
          <p:cNvCxnSpPr>
            <a:cxnSpLocks/>
          </p:cNvCxnSpPr>
          <p:nvPr/>
        </p:nvCxnSpPr>
        <p:spPr>
          <a:xfrm>
            <a:off x="10198877" y="3489569"/>
            <a:ext cx="3184" cy="1005840"/>
          </a:xfrm>
          <a:prstGeom prst="line">
            <a:avLst/>
          </a:prstGeom>
          <a:ln w="6350">
            <a:solidFill>
              <a:schemeClr val="tx1">
                <a:alpha val="5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E07AC17-D505-4CDF-BB68-86BB9A7B5D32}"/>
              </a:ext>
            </a:extLst>
          </p:cNvPr>
          <p:cNvCxnSpPr>
            <a:cxnSpLocks/>
          </p:cNvCxnSpPr>
          <p:nvPr/>
        </p:nvCxnSpPr>
        <p:spPr>
          <a:xfrm>
            <a:off x="10643964" y="3489569"/>
            <a:ext cx="3184" cy="1005840"/>
          </a:xfrm>
          <a:prstGeom prst="line">
            <a:avLst/>
          </a:prstGeom>
          <a:ln w="6350">
            <a:solidFill>
              <a:schemeClr val="tx1">
                <a:alpha val="5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8C9A106B-73E9-4D2E-9F05-119644D32C0A}"/>
              </a:ext>
            </a:extLst>
          </p:cNvPr>
          <p:cNvSpPr/>
          <p:nvPr/>
        </p:nvSpPr>
        <p:spPr>
          <a:xfrm>
            <a:off x="7017153" y="4818403"/>
            <a:ext cx="27446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DISTRIBUTE!</a:t>
            </a:r>
            <a:endParaRPr lang="en-US" sz="36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932774B-83C9-4763-876D-F0D66D980CF4}"/>
              </a:ext>
            </a:extLst>
          </p:cNvPr>
          <p:cNvCxnSpPr>
            <a:cxnSpLocks/>
          </p:cNvCxnSpPr>
          <p:nvPr/>
        </p:nvCxnSpPr>
        <p:spPr>
          <a:xfrm>
            <a:off x="5898258" y="2312149"/>
            <a:ext cx="3184" cy="1005840"/>
          </a:xfrm>
          <a:prstGeom prst="line">
            <a:avLst/>
          </a:prstGeom>
          <a:ln w="6350">
            <a:solidFill>
              <a:schemeClr val="tx1">
                <a:alpha val="5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27F3502-94B0-43E9-86BD-F0138FB59577}"/>
              </a:ext>
            </a:extLst>
          </p:cNvPr>
          <p:cNvCxnSpPr>
            <a:cxnSpLocks/>
          </p:cNvCxnSpPr>
          <p:nvPr/>
        </p:nvCxnSpPr>
        <p:spPr>
          <a:xfrm>
            <a:off x="6349233" y="2312149"/>
            <a:ext cx="3184" cy="1005840"/>
          </a:xfrm>
          <a:prstGeom prst="line">
            <a:avLst/>
          </a:prstGeom>
          <a:ln w="6350">
            <a:solidFill>
              <a:schemeClr val="tx1">
                <a:alpha val="5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8CDAE73-7631-48AE-8854-08A2047F359C}"/>
              </a:ext>
            </a:extLst>
          </p:cNvPr>
          <p:cNvCxnSpPr>
            <a:cxnSpLocks/>
          </p:cNvCxnSpPr>
          <p:nvPr/>
        </p:nvCxnSpPr>
        <p:spPr>
          <a:xfrm>
            <a:off x="6805343" y="2312149"/>
            <a:ext cx="3184" cy="1005840"/>
          </a:xfrm>
          <a:prstGeom prst="line">
            <a:avLst/>
          </a:prstGeom>
          <a:ln w="6350">
            <a:solidFill>
              <a:schemeClr val="tx1">
                <a:alpha val="5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5991C2F-A308-4394-A231-D3B73A778311}"/>
              </a:ext>
            </a:extLst>
          </p:cNvPr>
          <p:cNvCxnSpPr>
            <a:cxnSpLocks/>
          </p:cNvCxnSpPr>
          <p:nvPr/>
        </p:nvCxnSpPr>
        <p:spPr>
          <a:xfrm>
            <a:off x="7256318" y="2312149"/>
            <a:ext cx="3184" cy="1005840"/>
          </a:xfrm>
          <a:prstGeom prst="line">
            <a:avLst/>
          </a:prstGeom>
          <a:ln w="6350">
            <a:solidFill>
              <a:schemeClr val="tx1">
                <a:alpha val="5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D209879-F7BA-427B-9F00-0E4814433484}"/>
              </a:ext>
            </a:extLst>
          </p:cNvPr>
          <p:cNvCxnSpPr>
            <a:cxnSpLocks/>
          </p:cNvCxnSpPr>
          <p:nvPr/>
        </p:nvCxnSpPr>
        <p:spPr>
          <a:xfrm>
            <a:off x="5660340" y="2312149"/>
            <a:ext cx="3184" cy="1005840"/>
          </a:xfrm>
          <a:prstGeom prst="line">
            <a:avLst/>
          </a:prstGeom>
          <a:ln w="6350">
            <a:solidFill>
              <a:schemeClr val="tx1">
                <a:alpha val="5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E4F4FD4-20B9-42F5-B7DB-2CF62BC9D077}"/>
              </a:ext>
            </a:extLst>
          </p:cNvPr>
          <p:cNvCxnSpPr>
            <a:cxnSpLocks/>
          </p:cNvCxnSpPr>
          <p:nvPr/>
        </p:nvCxnSpPr>
        <p:spPr>
          <a:xfrm>
            <a:off x="6111315" y="2312149"/>
            <a:ext cx="3184" cy="1005840"/>
          </a:xfrm>
          <a:prstGeom prst="line">
            <a:avLst/>
          </a:prstGeom>
          <a:ln w="6350">
            <a:solidFill>
              <a:schemeClr val="tx1">
                <a:alpha val="5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6D27653-542F-413B-B999-E85FFC91B751}"/>
              </a:ext>
            </a:extLst>
          </p:cNvPr>
          <p:cNvCxnSpPr>
            <a:cxnSpLocks/>
          </p:cNvCxnSpPr>
          <p:nvPr/>
        </p:nvCxnSpPr>
        <p:spPr>
          <a:xfrm>
            <a:off x="6567425" y="2312149"/>
            <a:ext cx="3184" cy="1005840"/>
          </a:xfrm>
          <a:prstGeom prst="line">
            <a:avLst/>
          </a:prstGeom>
          <a:ln w="6350">
            <a:solidFill>
              <a:schemeClr val="tx1">
                <a:alpha val="5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C88EAC9C-B687-4815-9E39-3DD5A1C54A0D}"/>
              </a:ext>
            </a:extLst>
          </p:cNvPr>
          <p:cNvCxnSpPr>
            <a:cxnSpLocks/>
          </p:cNvCxnSpPr>
          <p:nvPr/>
        </p:nvCxnSpPr>
        <p:spPr>
          <a:xfrm>
            <a:off x="7009328" y="2312149"/>
            <a:ext cx="3184" cy="1005840"/>
          </a:xfrm>
          <a:prstGeom prst="line">
            <a:avLst/>
          </a:prstGeom>
          <a:ln w="6350">
            <a:solidFill>
              <a:schemeClr val="tx1">
                <a:alpha val="5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Képtalálat a következőre: „ant”">
            <a:extLst>
              <a:ext uri="{FF2B5EF4-FFF2-40B4-BE49-F238E27FC236}">
                <a16:creationId xmlns:a16="http://schemas.microsoft.com/office/drawing/2014/main" id="{747A0619-1E8F-4A9D-B044-8F1904BC0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63452">
            <a:off x="5714364" y="3148992"/>
            <a:ext cx="879207" cy="165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4" descr="Képtalálat a következőre: „ant”">
            <a:extLst>
              <a:ext uri="{FF2B5EF4-FFF2-40B4-BE49-F238E27FC236}">
                <a16:creationId xmlns:a16="http://schemas.microsoft.com/office/drawing/2014/main" id="{3EDCD2CD-2630-49BF-A698-90BFAE328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63452">
            <a:off x="6020889" y="2138290"/>
            <a:ext cx="879207" cy="165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4" descr="Képtalálat a következőre: „ant”">
            <a:extLst>
              <a:ext uri="{FF2B5EF4-FFF2-40B4-BE49-F238E27FC236}">
                <a16:creationId xmlns:a16="http://schemas.microsoft.com/office/drawing/2014/main" id="{0CF801B3-BD6A-42AA-B4DF-9A2254CF0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63452">
            <a:off x="9083605" y="3148992"/>
            <a:ext cx="879207" cy="165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4" descr="Képtalálat a következőre: „ant”">
            <a:extLst>
              <a:ext uri="{FF2B5EF4-FFF2-40B4-BE49-F238E27FC236}">
                <a16:creationId xmlns:a16="http://schemas.microsoft.com/office/drawing/2014/main" id="{4BF69B98-0FBB-4B5B-B3F3-266C4DA9B4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57"/>
          <a:stretch/>
        </p:blipFill>
        <p:spPr bwMode="auto">
          <a:xfrm rot="4063452">
            <a:off x="10259817" y="3825900"/>
            <a:ext cx="879207" cy="62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4" descr="Képtalálat a következőre: „ant”">
            <a:extLst>
              <a:ext uri="{FF2B5EF4-FFF2-40B4-BE49-F238E27FC236}">
                <a16:creationId xmlns:a16="http://schemas.microsoft.com/office/drawing/2014/main" id="{1CBAD45A-F82C-4134-B632-C8092ECB8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63452">
            <a:off x="7466992" y="3332462"/>
            <a:ext cx="879207" cy="165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67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7" grpId="0" animBg="1"/>
      <p:bldP spid="7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TERMINOLOGY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7866B01-C3E4-4232-BC17-72F80D15A4FE}"/>
              </a:ext>
            </a:extLst>
          </p:cNvPr>
          <p:cNvGraphicFramePr>
            <a:graphicFrameLocks noGrp="1"/>
          </p:cNvGraphicFramePr>
          <p:nvPr/>
        </p:nvGraphicFramePr>
        <p:xfrm>
          <a:off x="402553" y="1535216"/>
          <a:ext cx="4972448" cy="3787568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155971">
                  <a:extLst>
                    <a:ext uri="{9D8B030D-6E8A-4147-A177-3AD203B41FA5}">
                      <a16:colId xmlns:a16="http://schemas.microsoft.com/office/drawing/2014/main" val="3767964847"/>
                    </a:ext>
                  </a:extLst>
                </a:gridCol>
                <a:gridCol w="2816477">
                  <a:extLst>
                    <a:ext uri="{9D8B030D-6E8A-4147-A177-3AD203B41FA5}">
                      <a16:colId xmlns:a16="http://schemas.microsoft.com/office/drawing/2014/main" val="1750971903"/>
                    </a:ext>
                  </a:extLst>
                </a:gridCol>
              </a:tblGrid>
              <a:tr h="59687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SQL SERVER</a:t>
                      </a:r>
                      <a:endParaRPr lang="en-US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INFLUX</a:t>
                      </a:r>
                      <a:endParaRPr lang="en-US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190439638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Database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Database</a:t>
                      </a:r>
                      <a:endParaRPr lang="en-US" b="0" dirty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213084911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Table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Measurement</a:t>
                      </a:r>
                      <a:endParaRPr lang="en-US" b="0" dirty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165602982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Index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Index</a:t>
                      </a:r>
                      <a:endParaRPr lang="en-US" b="0" dirty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373632062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Row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Point</a:t>
                      </a:r>
                      <a:endParaRPr lang="en-US" b="0" dirty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140475028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Column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Field,Tag</a:t>
                      </a:r>
                      <a:endParaRPr lang="en-US" b="0" dirty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894042514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Joining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Join</a:t>
                      </a:r>
                      <a:endParaRPr lang="en-US" b="0" dirty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2225379908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Partition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Sharding</a:t>
                      </a:r>
                      <a:endParaRPr lang="en-US" b="0" dirty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4038075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77510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INFLUXDB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PRACTICE</a:t>
            </a:r>
          </a:p>
        </p:txBody>
      </p:sp>
      <p:sp>
        <p:nvSpPr>
          <p:cNvPr id="5" name="Rectangle 4"/>
          <p:cNvSpPr/>
          <p:nvPr/>
        </p:nvSpPr>
        <p:spPr>
          <a:xfrm>
            <a:off x="332317" y="1527887"/>
            <a:ext cx="184731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2050" name="Picture 2" descr="Képtalálatok a következőre: influxdb logo">
            <a:extLst>
              <a:ext uri="{FF2B5EF4-FFF2-40B4-BE49-F238E27FC236}">
                <a16:creationId xmlns:a16="http://schemas.microsoft.com/office/drawing/2014/main" id="{70075778-84DE-4CBE-8DD5-0314AA0B8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663" y="3090725"/>
            <a:ext cx="5818242" cy="114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3625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CASE EXAMPLE</a:t>
            </a:r>
          </a:p>
        </p:txBody>
      </p:sp>
      <p:sp>
        <p:nvSpPr>
          <p:cNvPr id="3" name="Rectangle 2"/>
          <p:cNvSpPr/>
          <p:nvPr/>
        </p:nvSpPr>
        <p:spPr>
          <a:xfrm>
            <a:off x="2170660" y="2147030"/>
            <a:ext cx="240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b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1600" dirty="0">
                <a:solidFill>
                  <a:srgbClr val="BEC2C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 </a:t>
            </a:r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050" name="Picture 2" descr="SolarCity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299" y="1325721"/>
            <a:ext cx="1689171" cy="43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18265" y="1258196"/>
            <a:ext cx="8226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IoT</a:t>
            </a:r>
            <a:endParaRPr lang="en-US" sz="2800" dirty="0"/>
          </a:p>
        </p:txBody>
      </p:sp>
      <p:sp>
        <p:nvSpPr>
          <p:cNvPr id="8" name="Flowchart: Magnetic Disk 7"/>
          <p:cNvSpPr/>
          <p:nvPr/>
        </p:nvSpPr>
        <p:spPr>
          <a:xfrm>
            <a:off x="3480076" y="4842671"/>
            <a:ext cx="1930724" cy="11938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KEY VALUE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1733763" y="3328907"/>
            <a:ext cx="1147396" cy="759406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SENSORS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3088448" y="3441829"/>
            <a:ext cx="379254" cy="4350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46226" y="4335183"/>
            <a:ext cx="1396068" cy="465677"/>
          </a:xfrm>
          <a:prstGeom prst="rect">
            <a:avLst/>
          </a:prstGeom>
          <a:solidFill>
            <a:srgbClr val="A86ED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PROCESSOR</a:t>
            </a:r>
          </a:p>
        </p:txBody>
      </p:sp>
      <p:cxnSp>
        <p:nvCxnSpPr>
          <p:cNvPr id="13" name="Elbow Connector 12"/>
          <p:cNvCxnSpPr/>
          <p:nvPr/>
        </p:nvCxnSpPr>
        <p:spPr>
          <a:xfrm rot="5400000" flipH="1" flipV="1">
            <a:off x="4356702" y="2281638"/>
            <a:ext cx="429679" cy="154937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 rot="16200000" flipH="1">
            <a:off x="4438499" y="3684303"/>
            <a:ext cx="541538" cy="126619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651276" y="3153364"/>
            <a:ext cx="275208" cy="87001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26484" y="3153364"/>
            <a:ext cx="275208" cy="87001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201692" y="3153364"/>
            <a:ext cx="275208" cy="8700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476900" y="3153364"/>
            <a:ext cx="275208" cy="8700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747319" y="3153364"/>
            <a:ext cx="275208" cy="8700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048944" y="4040282"/>
            <a:ext cx="8499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QUEUE</a:t>
            </a:r>
          </a:p>
        </p:txBody>
      </p:sp>
      <p:sp>
        <p:nvSpPr>
          <p:cNvPr id="22" name="Flowchart: Magnetic Disk 21"/>
          <p:cNvSpPr/>
          <p:nvPr/>
        </p:nvSpPr>
        <p:spPr>
          <a:xfrm>
            <a:off x="7386455" y="2435124"/>
            <a:ext cx="1723116" cy="1094559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Metrics Influx</a:t>
            </a:r>
          </a:p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(Aggregate)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6765240" y="3529683"/>
            <a:ext cx="379254" cy="4350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346226" y="2621031"/>
            <a:ext cx="1396068" cy="465677"/>
          </a:xfrm>
          <a:prstGeom prst="rect">
            <a:avLst/>
          </a:prstGeom>
          <a:solidFill>
            <a:srgbClr val="A86ED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PROCESSOR</a:t>
            </a:r>
          </a:p>
        </p:txBody>
      </p:sp>
      <p:sp>
        <p:nvSpPr>
          <p:cNvPr id="31" name="Flowchart: Magnetic Disk 30"/>
          <p:cNvSpPr/>
          <p:nvPr/>
        </p:nvSpPr>
        <p:spPr>
          <a:xfrm>
            <a:off x="7386455" y="3718089"/>
            <a:ext cx="1723116" cy="1082771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Event Influx</a:t>
            </a:r>
          </a:p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(Interpret)</a:t>
            </a:r>
          </a:p>
        </p:txBody>
      </p:sp>
      <p:sp>
        <p:nvSpPr>
          <p:cNvPr id="32" name="Flowchart: Document 31"/>
          <p:cNvSpPr/>
          <p:nvPr/>
        </p:nvSpPr>
        <p:spPr>
          <a:xfrm>
            <a:off x="7619821" y="1090272"/>
            <a:ext cx="1256383" cy="675625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VISUALIZE</a:t>
            </a:r>
          </a:p>
        </p:txBody>
      </p:sp>
      <p:sp>
        <p:nvSpPr>
          <p:cNvPr id="33" name="Right Arrow 32"/>
          <p:cNvSpPr/>
          <p:nvPr/>
        </p:nvSpPr>
        <p:spPr>
          <a:xfrm rot="16200000">
            <a:off x="8058386" y="1839588"/>
            <a:ext cx="379254" cy="4350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lowchart: Document 25">
            <a:extLst>
              <a:ext uri="{FF2B5EF4-FFF2-40B4-BE49-F238E27FC236}">
                <a16:creationId xmlns:a16="http://schemas.microsoft.com/office/drawing/2014/main" id="{B31EB6C2-BA84-46F2-AC78-16569A44A390}"/>
              </a:ext>
            </a:extLst>
          </p:cNvPr>
          <p:cNvSpPr/>
          <p:nvPr/>
        </p:nvSpPr>
        <p:spPr>
          <a:xfrm>
            <a:off x="7684633" y="5526975"/>
            <a:ext cx="1256383" cy="675625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MONITOR</a:t>
            </a:r>
          </a:p>
        </p:txBody>
      </p:sp>
      <p:sp>
        <p:nvSpPr>
          <p:cNvPr id="27" name="Right Arrow 32">
            <a:extLst>
              <a:ext uri="{FF2B5EF4-FFF2-40B4-BE49-F238E27FC236}">
                <a16:creationId xmlns:a16="http://schemas.microsoft.com/office/drawing/2014/main" id="{3E5DF0D6-61AB-44AF-A09E-E02306459CFE}"/>
              </a:ext>
            </a:extLst>
          </p:cNvPr>
          <p:cNvSpPr/>
          <p:nvPr/>
        </p:nvSpPr>
        <p:spPr>
          <a:xfrm rot="5400000">
            <a:off x="8123198" y="4981714"/>
            <a:ext cx="379254" cy="4350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569234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USAGE</a:t>
            </a:r>
          </a:p>
        </p:txBody>
      </p:sp>
      <p:sp>
        <p:nvSpPr>
          <p:cNvPr id="2" name="Rectangle 1"/>
          <p:cNvSpPr/>
          <p:nvPr/>
        </p:nvSpPr>
        <p:spPr>
          <a:xfrm>
            <a:off x="358525" y="1336091"/>
            <a:ext cx="892205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DATA FLUX WHICH YOU WANT TO </a:t>
            </a:r>
          </a:p>
          <a:p>
            <a:pPr lvl="1"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VISUALIZE</a:t>
            </a:r>
            <a:b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TRANSFORM / AGGREGATE </a:t>
            </a:r>
          </a:p>
          <a:p>
            <a:pPr lvl="1"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 REAL TIME ANALYTICS</a:t>
            </a:r>
          </a:p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3566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CASES</a:t>
            </a:r>
          </a:p>
        </p:txBody>
      </p:sp>
      <p:sp>
        <p:nvSpPr>
          <p:cNvPr id="2" name="Rectangle 1"/>
          <p:cNvSpPr/>
          <p:nvPr/>
        </p:nvSpPr>
        <p:spPr>
          <a:xfrm>
            <a:off x="375536" y="1505396"/>
            <a:ext cx="7263527" cy="4401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IOT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SYSTEM / INFRASTRUCTURE MONITORING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SMART CITY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INDUSTRY 4.0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ANOMALY DETECTION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TRADING DATA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44199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USAGE</a:t>
            </a:r>
          </a:p>
        </p:txBody>
      </p:sp>
      <p:sp>
        <p:nvSpPr>
          <p:cNvPr id="2" name="Rectangle 1"/>
          <p:cNvSpPr/>
          <p:nvPr/>
        </p:nvSpPr>
        <p:spPr>
          <a:xfrm>
            <a:off x="251768" y="1317525"/>
            <a:ext cx="8922057" cy="3418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 </a:t>
            </a: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NOT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USE WHEN YOU …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	DON’T HAVE TIME SERIES DATA FLUX 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	NEED TRANSACTION</a:t>
            </a:r>
          </a:p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1579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 CLASSIFICATION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53730" y="932688"/>
            <a:ext cx="4572000" cy="515525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KEY-VALUE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TIME SERIES DBMS 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COLUMN STORES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 ENGINES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 DBMS</a:t>
            </a:r>
          </a:p>
        </p:txBody>
      </p:sp>
    </p:spTree>
    <p:extLst>
      <p:ext uri="{BB962C8B-B14F-4D97-AF65-F5344CB8AC3E}">
        <p14:creationId xmlns:p14="http://schemas.microsoft.com/office/powerpoint/2010/main" val="30438447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DOCUMENT STORES</a:t>
            </a:r>
          </a:p>
        </p:txBody>
      </p:sp>
      <p:sp>
        <p:nvSpPr>
          <p:cNvPr id="4" name="Rectangle 3"/>
          <p:cNvSpPr/>
          <p:nvPr/>
        </p:nvSpPr>
        <p:spPr>
          <a:xfrm>
            <a:off x="346909" y="1246005"/>
            <a:ext cx="672010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KEY: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ID</a:t>
            </a:r>
          </a:p>
          <a:p>
            <a:endParaRPr lang="en-US" sz="24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VALUE: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QUERYABLE STRUCTURED DOCUMENT</a:t>
            </a:r>
          </a:p>
          <a:p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DA4D69-4F06-4CB6-93A2-0EC2A81C5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209" y="3036650"/>
            <a:ext cx="3035809" cy="343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327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DOCUMENT STORES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92A8E4-E25C-4CC9-A2D9-6A79AF822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381" y="1790688"/>
            <a:ext cx="8639238" cy="32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951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MONGODB</a:t>
            </a:r>
          </a:p>
        </p:txBody>
      </p:sp>
      <p:sp>
        <p:nvSpPr>
          <p:cNvPr id="5" name="Rectangle 4"/>
          <p:cNvSpPr/>
          <p:nvPr/>
        </p:nvSpPr>
        <p:spPr>
          <a:xfrm>
            <a:off x="248767" y="1198332"/>
            <a:ext cx="6566221" cy="72019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THE MOST USED NOSQL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CLOSER TO GENERAL PURPOSE / SLOWER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HIGH AVAILABILITY / AUTOMATIC FAILOVER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HIGHLY SCALABLE / REBALANCING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SELECTABLE CONSISTENCY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NO TRANSACTION SUPPORT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DYNAMIC SCHEMA</a:t>
            </a: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928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2" descr="KÃ©ptalÃ¡lat a kÃ¶vetkezÅre: âantsâ">
            <a:extLst>
              <a:ext uri="{FF2B5EF4-FFF2-40B4-BE49-F238E27FC236}">
                <a16:creationId xmlns:a16="http://schemas.microsoft.com/office/drawing/2014/main" id="{959FD09B-77F9-4B76-A5A7-4956DDF0B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344" y="4230886"/>
            <a:ext cx="823025" cy="33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LAKES</a:t>
            </a:r>
          </a:p>
        </p:txBody>
      </p:sp>
      <p:sp>
        <p:nvSpPr>
          <p:cNvPr id="51" name="Flowchart: Magnetic Disk 50">
            <a:extLst>
              <a:ext uri="{FF2B5EF4-FFF2-40B4-BE49-F238E27FC236}">
                <a16:creationId xmlns:a16="http://schemas.microsoft.com/office/drawing/2014/main" id="{EDFB939D-6CF6-4A5A-8B43-6B7422A43F17}"/>
              </a:ext>
            </a:extLst>
          </p:cNvPr>
          <p:cNvSpPr/>
          <p:nvPr/>
        </p:nvSpPr>
        <p:spPr>
          <a:xfrm>
            <a:off x="851787" y="2424660"/>
            <a:ext cx="483523" cy="5362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haroni" panose="02010803020104030203" pitchFamily="2" charset="-79"/>
                <a:cs typeface="Aharoni" panose="02010803020104030203" pitchFamily="2" charset="-79"/>
              </a:rPr>
              <a:t>DB</a:t>
            </a:r>
          </a:p>
        </p:txBody>
      </p:sp>
      <p:sp>
        <p:nvSpPr>
          <p:cNvPr id="52" name="Flowchart: Magnetic Disk 51">
            <a:extLst>
              <a:ext uri="{FF2B5EF4-FFF2-40B4-BE49-F238E27FC236}">
                <a16:creationId xmlns:a16="http://schemas.microsoft.com/office/drawing/2014/main" id="{22190F0D-B028-4E7F-9F14-6C723304B8BE}"/>
              </a:ext>
            </a:extLst>
          </p:cNvPr>
          <p:cNvSpPr/>
          <p:nvPr/>
        </p:nvSpPr>
        <p:spPr>
          <a:xfrm>
            <a:off x="871602" y="3131234"/>
            <a:ext cx="483523" cy="5362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haroni" panose="02010803020104030203" pitchFamily="2" charset="-79"/>
                <a:cs typeface="Aharoni" panose="02010803020104030203" pitchFamily="2" charset="-79"/>
              </a:rPr>
              <a:t>DB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535A64B-4696-4007-A190-A9075D957EFE}"/>
              </a:ext>
            </a:extLst>
          </p:cNvPr>
          <p:cNvSpPr/>
          <p:nvPr/>
        </p:nvSpPr>
        <p:spPr>
          <a:xfrm>
            <a:off x="468803" y="1856650"/>
            <a:ext cx="1469855" cy="3704015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48EF667-7982-4F8F-92D4-6F460F14FF48}"/>
              </a:ext>
            </a:extLst>
          </p:cNvPr>
          <p:cNvSpPr/>
          <p:nvPr/>
        </p:nvSpPr>
        <p:spPr>
          <a:xfrm>
            <a:off x="9162185" y="1856650"/>
            <a:ext cx="2053718" cy="3704015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PRODUCTION</a:t>
            </a:r>
          </a:p>
        </p:txBody>
      </p:sp>
      <p:sp>
        <p:nvSpPr>
          <p:cNvPr id="58" name="Flowchart: Document 57">
            <a:extLst>
              <a:ext uri="{FF2B5EF4-FFF2-40B4-BE49-F238E27FC236}">
                <a16:creationId xmlns:a16="http://schemas.microsoft.com/office/drawing/2014/main" id="{D7B64E62-6A3C-4F9B-9C19-4140CC0FA73B}"/>
              </a:ext>
            </a:extLst>
          </p:cNvPr>
          <p:cNvSpPr/>
          <p:nvPr/>
        </p:nvSpPr>
        <p:spPr>
          <a:xfrm>
            <a:off x="9564382" y="2724855"/>
            <a:ext cx="1295400" cy="579699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haroni" panose="02010803020104030203" pitchFamily="2" charset="-79"/>
                <a:cs typeface="Aharoni" panose="02010803020104030203" pitchFamily="2" charset="-79"/>
              </a:rPr>
              <a:t>Advanced DS</a:t>
            </a:r>
          </a:p>
        </p:txBody>
      </p:sp>
      <p:sp>
        <p:nvSpPr>
          <p:cNvPr id="59" name="Flowchart: Document 58">
            <a:extLst>
              <a:ext uri="{FF2B5EF4-FFF2-40B4-BE49-F238E27FC236}">
                <a16:creationId xmlns:a16="http://schemas.microsoft.com/office/drawing/2014/main" id="{E063E7E3-008E-4AA2-B94E-6FA902DF24CE}"/>
              </a:ext>
            </a:extLst>
          </p:cNvPr>
          <p:cNvSpPr/>
          <p:nvPr/>
        </p:nvSpPr>
        <p:spPr>
          <a:xfrm>
            <a:off x="9564210" y="3592779"/>
            <a:ext cx="1295400" cy="579699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haroni" panose="02010803020104030203" pitchFamily="2" charset="-79"/>
                <a:cs typeface="Aharoni" panose="02010803020104030203" pitchFamily="2" charset="-79"/>
              </a:rPr>
              <a:t>Analytics</a:t>
            </a:r>
          </a:p>
        </p:txBody>
      </p:sp>
      <p:sp>
        <p:nvSpPr>
          <p:cNvPr id="60" name="Flowchart: Document 59">
            <a:extLst>
              <a:ext uri="{FF2B5EF4-FFF2-40B4-BE49-F238E27FC236}">
                <a16:creationId xmlns:a16="http://schemas.microsoft.com/office/drawing/2014/main" id="{35665A6D-A92F-4BF7-A7B8-CCCE1736490F}"/>
              </a:ext>
            </a:extLst>
          </p:cNvPr>
          <p:cNvSpPr/>
          <p:nvPr/>
        </p:nvSpPr>
        <p:spPr>
          <a:xfrm>
            <a:off x="9564210" y="4514072"/>
            <a:ext cx="1295400" cy="579699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haroni" panose="02010803020104030203" pitchFamily="2" charset="-79"/>
                <a:cs typeface="Aharoni" panose="02010803020104030203" pitchFamily="2" charset="-79"/>
              </a:rPr>
              <a:t>Reporting</a:t>
            </a:r>
          </a:p>
        </p:txBody>
      </p:sp>
      <p:sp>
        <p:nvSpPr>
          <p:cNvPr id="61" name="Flowchart: Connector 7">
            <a:extLst>
              <a:ext uri="{FF2B5EF4-FFF2-40B4-BE49-F238E27FC236}">
                <a16:creationId xmlns:a16="http://schemas.microsoft.com/office/drawing/2014/main" id="{4D504984-DEA6-4936-BB0F-74B0DC574D05}"/>
              </a:ext>
            </a:extLst>
          </p:cNvPr>
          <p:cNvSpPr/>
          <p:nvPr/>
        </p:nvSpPr>
        <p:spPr>
          <a:xfrm>
            <a:off x="4114384" y="2798607"/>
            <a:ext cx="2369055" cy="1611863"/>
          </a:xfrm>
          <a:custGeom>
            <a:avLst/>
            <a:gdLst>
              <a:gd name="connsiteX0" fmla="*/ 0 w 2338252"/>
              <a:gd name="connsiteY0" fmla="*/ 700020 h 1400040"/>
              <a:gd name="connsiteX1" fmla="*/ 1169126 w 2338252"/>
              <a:gd name="connsiteY1" fmla="*/ 0 h 1400040"/>
              <a:gd name="connsiteX2" fmla="*/ 2338252 w 2338252"/>
              <a:gd name="connsiteY2" fmla="*/ 700020 h 1400040"/>
              <a:gd name="connsiteX3" fmla="*/ 1169126 w 2338252"/>
              <a:gd name="connsiteY3" fmla="*/ 1400040 h 1400040"/>
              <a:gd name="connsiteX4" fmla="*/ 0 w 2338252"/>
              <a:gd name="connsiteY4" fmla="*/ 700020 h 1400040"/>
              <a:gd name="connsiteX0" fmla="*/ 0 w 1204572"/>
              <a:gd name="connsiteY0" fmla="*/ 700382 h 1400691"/>
              <a:gd name="connsiteX1" fmla="*/ 1169126 w 1204572"/>
              <a:gd name="connsiteY1" fmla="*/ 362 h 1400691"/>
              <a:gd name="connsiteX2" fmla="*/ 924806 w 1204572"/>
              <a:gd name="connsiteY2" fmla="*/ 632190 h 1400691"/>
              <a:gd name="connsiteX3" fmla="*/ 1169126 w 1204572"/>
              <a:gd name="connsiteY3" fmla="*/ 1400402 h 1400691"/>
              <a:gd name="connsiteX4" fmla="*/ 0 w 1204572"/>
              <a:gd name="connsiteY4" fmla="*/ 700382 h 1400691"/>
              <a:gd name="connsiteX0" fmla="*/ 11367 w 1215939"/>
              <a:gd name="connsiteY0" fmla="*/ 701210 h 1401401"/>
              <a:gd name="connsiteX1" fmla="*/ 620045 w 1215939"/>
              <a:gd name="connsiteY1" fmla="*/ 480609 h 1401401"/>
              <a:gd name="connsiteX2" fmla="*/ 1180493 w 1215939"/>
              <a:gd name="connsiteY2" fmla="*/ 1190 h 1401401"/>
              <a:gd name="connsiteX3" fmla="*/ 936173 w 1215939"/>
              <a:gd name="connsiteY3" fmla="*/ 633018 h 1401401"/>
              <a:gd name="connsiteX4" fmla="*/ 1180493 w 1215939"/>
              <a:gd name="connsiteY4" fmla="*/ 1401230 h 1401401"/>
              <a:gd name="connsiteX5" fmla="*/ 11367 w 1215939"/>
              <a:gd name="connsiteY5" fmla="*/ 701210 h 1401401"/>
              <a:gd name="connsiteX0" fmla="*/ 42634 w 1247206"/>
              <a:gd name="connsiteY0" fmla="*/ 719187 h 1419393"/>
              <a:gd name="connsiteX1" fmla="*/ 345786 w 1247206"/>
              <a:gd name="connsiteY1" fmla="*/ 213417 h 1419393"/>
              <a:gd name="connsiteX2" fmla="*/ 1211760 w 1247206"/>
              <a:gd name="connsiteY2" fmla="*/ 19167 h 1419393"/>
              <a:gd name="connsiteX3" fmla="*/ 967440 w 1247206"/>
              <a:gd name="connsiteY3" fmla="*/ 650995 h 1419393"/>
              <a:gd name="connsiteX4" fmla="*/ 1211760 w 1247206"/>
              <a:gd name="connsiteY4" fmla="*/ 1419207 h 1419393"/>
              <a:gd name="connsiteX5" fmla="*/ 42634 w 1247206"/>
              <a:gd name="connsiteY5" fmla="*/ 719187 h 1419393"/>
              <a:gd name="connsiteX0" fmla="*/ 42634 w 1303545"/>
              <a:gd name="connsiteY0" fmla="*/ 718434 h 1418713"/>
              <a:gd name="connsiteX1" fmla="*/ 345786 w 1303545"/>
              <a:gd name="connsiteY1" fmla="*/ 212664 h 1418713"/>
              <a:gd name="connsiteX2" fmla="*/ 1211760 w 1303545"/>
              <a:gd name="connsiteY2" fmla="*/ 18414 h 1418713"/>
              <a:gd name="connsiteX3" fmla="*/ 1226781 w 1303545"/>
              <a:gd name="connsiteY3" fmla="*/ 637844 h 1418713"/>
              <a:gd name="connsiteX4" fmla="*/ 1211760 w 1303545"/>
              <a:gd name="connsiteY4" fmla="*/ 1418454 h 1418713"/>
              <a:gd name="connsiteX5" fmla="*/ 42634 w 1303545"/>
              <a:gd name="connsiteY5" fmla="*/ 718434 h 1418713"/>
              <a:gd name="connsiteX0" fmla="*/ 7054 w 1245574"/>
              <a:gd name="connsiteY0" fmla="*/ 718434 h 1425641"/>
              <a:gd name="connsiteX1" fmla="*/ 310206 w 1245574"/>
              <a:gd name="connsiteY1" fmla="*/ 212664 h 1425641"/>
              <a:gd name="connsiteX2" fmla="*/ 1176180 w 1245574"/>
              <a:gd name="connsiteY2" fmla="*/ 18414 h 1425641"/>
              <a:gd name="connsiteX3" fmla="*/ 1191201 w 1245574"/>
              <a:gd name="connsiteY3" fmla="*/ 637844 h 1425641"/>
              <a:gd name="connsiteX4" fmla="*/ 1176180 w 1245574"/>
              <a:gd name="connsiteY4" fmla="*/ 1418454 h 1425641"/>
              <a:gd name="connsiteX5" fmla="*/ 561497 w 1245574"/>
              <a:gd name="connsiteY5" fmla="*/ 1009043 h 1425641"/>
              <a:gd name="connsiteX6" fmla="*/ 7054 w 1245574"/>
              <a:gd name="connsiteY6" fmla="*/ 718434 h 1425641"/>
              <a:gd name="connsiteX0" fmla="*/ 7054 w 1245574"/>
              <a:gd name="connsiteY0" fmla="*/ 718434 h 1429522"/>
              <a:gd name="connsiteX1" fmla="*/ 310206 w 1245574"/>
              <a:gd name="connsiteY1" fmla="*/ 212664 h 1429522"/>
              <a:gd name="connsiteX2" fmla="*/ 1176180 w 1245574"/>
              <a:gd name="connsiteY2" fmla="*/ 18414 h 1429522"/>
              <a:gd name="connsiteX3" fmla="*/ 1191201 w 1245574"/>
              <a:gd name="connsiteY3" fmla="*/ 637844 h 1429522"/>
              <a:gd name="connsiteX4" fmla="*/ 1176180 w 1245574"/>
              <a:gd name="connsiteY4" fmla="*/ 1418454 h 1429522"/>
              <a:gd name="connsiteX5" fmla="*/ 561497 w 1245574"/>
              <a:gd name="connsiteY5" fmla="*/ 1009043 h 1429522"/>
              <a:gd name="connsiteX6" fmla="*/ 7054 w 1245574"/>
              <a:gd name="connsiteY6" fmla="*/ 718434 h 1429522"/>
              <a:gd name="connsiteX0" fmla="*/ 7054 w 1245574"/>
              <a:gd name="connsiteY0" fmla="*/ 718434 h 1428428"/>
              <a:gd name="connsiteX1" fmla="*/ 310206 w 1245574"/>
              <a:gd name="connsiteY1" fmla="*/ 212664 h 1428428"/>
              <a:gd name="connsiteX2" fmla="*/ 1176180 w 1245574"/>
              <a:gd name="connsiteY2" fmla="*/ 18414 h 1428428"/>
              <a:gd name="connsiteX3" fmla="*/ 1191201 w 1245574"/>
              <a:gd name="connsiteY3" fmla="*/ 637844 h 1428428"/>
              <a:gd name="connsiteX4" fmla="*/ 1176180 w 1245574"/>
              <a:gd name="connsiteY4" fmla="*/ 1418454 h 1428428"/>
              <a:gd name="connsiteX5" fmla="*/ 561497 w 1245574"/>
              <a:gd name="connsiteY5" fmla="*/ 1009043 h 1428428"/>
              <a:gd name="connsiteX6" fmla="*/ 7054 w 1245574"/>
              <a:gd name="connsiteY6" fmla="*/ 718434 h 142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5574" h="1428428">
                <a:moveTo>
                  <a:pt x="7054" y="718434"/>
                </a:moveTo>
                <a:cubicBezTo>
                  <a:pt x="-34828" y="585704"/>
                  <a:pt x="115352" y="329334"/>
                  <a:pt x="310206" y="212664"/>
                </a:cubicBezTo>
                <a:cubicBezTo>
                  <a:pt x="505060" y="95994"/>
                  <a:pt x="1029348" y="-52449"/>
                  <a:pt x="1176180" y="18414"/>
                </a:cubicBezTo>
                <a:cubicBezTo>
                  <a:pt x="1323013" y="89277"/>
                  <a:pt x="1191201" y="251234"/>
                  <a:pt x="1191201" y="637844"/>
                </a:cubicBezTo>
                <a:cubicBezTo>
                  <a:pt x="1191201" y="1024454"/>
                  <a:pt x="1281131" y="1356588"/>
                  <a:pt x="1176180" y="1418454"/>
                </a:cubicBezTo>
                <a:cubicBezTo>
                  <a:pt x="1071229" y="1480320"/>
                  <a:pt x="958851" y="1243501"/>
                  <a:pt x="561497" y="1009043"/>
                </a:cubicBezTo>
                <a:cubicBezTo>
                  <a:pt x="366643" y="892373"/>
                  <a:pt x="48936" y="851164"/>
                  <a:pt x="7054" y="718434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haroni" panose="02010803020104030203" pitchFamily="2" charset="-79"/>
                <a:cs typeface="Aharoni" panose="02010803020104030203" pitchFamily="2" charset="-79"/>
              </a:rPr>
              <a:t>Data lake </a:t>
            </a:r>
          </a:p>
          <a:p>
            <a:pPr algn="ctr"/>
            <a:r>
              <a:rPr lang="en-US" sz="1200" dirty="0">
                <a:latin typeface="Aharoni" panose="02010803020104030203" pitchFamily="2" charset="-79"/>
                <a:cs typeface="Aharoni" panose="02010803020104030203" pitchFamily="2" charset="-79"/>
              </a:rPr>
              <a:t>(Raw Data)</a:t>
            </a:r>
          </a:p>
          <a:p>
            <a:pPr algn="ctr"/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2" name="Picture 2" descr="KÃ©ptalÃ¡lat a kÃ¶vetkezÅre: âantsâ">
            <a:extLst>
              <a:ext uri="{FF2B5EF4-FFF2-40B4-BE49-F238E27FC236}">
                <a16:creationId xmlns:a16="http://schemas.microsoft.com/office/drawing/2014/main" id="{36364A55-E547-4BDF-9403-2F8035869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482" y="3215716"/>
            <a:ext cx="823025" cy="33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KÃ©ptalÃ¡lat a kÃ¶vetkezÅre: âantsâ">
            <a:extLst>
              <a:ext uri="{FF2B5EF4-FFF2-40B4-BE49-F238E27FC236}">
                <a16:creationId xmlns:a16="http://schemas.microsoft.com/office/drawing/2014/main" id="{56C5C00E-F1A5-4485-BD8F-9AEFCE758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750" y="3355620"/>
            <a:ext cx="823025" cy="31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" descr="KÃ©ptalÃ¡lat a kÃ¶vetkezÅre: âantsâ">
            <a:extLst>
              <a:ext uri="{FF2B5EF4-FFF2-40B4-BE49-F238E27FC236}">
                <a16:creationId xmlns:a16="http://schemas.microsoft.com/office/drawing/2014/main" id="{6D48EC4B-B99C-4D43-951F-92EE6D413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022" y="2855293"/>
            <a:ext cx="823025" cy="33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CCC39EB-FDC0-43B4-BAEA-076048FE3DE6}"/>
              </a:ext>
            </a:extLst>
          </p:cNvPr>
          <p:cNvSpPr/>
          <p:nvPr/>
        </p:nvSpPr>
        <p:spPr>
          <a:xfrm>
            <a:off x="468804" y="1946219"/>
            <a:ext cx="11432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haroni" panose="02010803020104030203" pitchFamily="2" charset="-79"/>
                <a:cs typeface="Aharoni" panose="02010803020104030203" pitchFamily="2" charset="-79"/>
              </a:rPr>
              <a:t>OPERATIONS</a:t>
            </a:r>
          </a:p>
        </p:txBody>
      </p:sp>
      <p:sp>
        <p:nvSpPr>
          <p:cNvPr id="4" name="Arrow: Striped Right 3">
            <a:extLst>
              <a:ext uri="{FF2B5EF4-FFF2-40B4-BE49-F238E27FC236}">
                <a16:creationId xmlns:a16="http://schemas.microsoft.com/office/drawing/2014/main" id="{5855EFD0-2163-4044-B368-A2A5BCF0B7D2}"/>
              </a:ext>
            </a:extLst>
          </p:cNvPr>
          <p:cNvSpPr/>
          <p:nvPr/>
        </p:nvSpPr>
        <p:spPr>
          <a:xfrm>
            <a:off x="851787" y="4476442"/>
            <a:ext cx="7990507" cy="580699"/>
          </a:xfrm>
          <a:prstGeom prst="striped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haroni" panose="02010803020104030203" pitchFamily="2" charset="-79"/>
                <a:cs typeface="Aharoni" panose="02010803020104030203" pitchFamily="2" charset="-79"/>
              </a:rPr>
              <a:t>Stream</a:t>
            </a:r>
          </a:p>
        </p:txBody>
      </p:sp>
      <p:pic>
        <p:nvPicPr>
          <p:cNvPr id="103" name="Picture 2" descr="KÃ©ptalÃ¡lat a kÃ¶vetkezÅre: âantsâ">
            <a:extLst>
              <a:ext uri="{FF2B5EF4-FFF2-40B4-BE49-F238E27FC236}">
                <a16:creationId xmlns:a16="http://schemas.microsoft.com/office/drawing/2014/main" id="{C90803BC-720B-4349-9E66-0C9A10A09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904" y="3109818"/>
            <a:ext cx="823025" cy="33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2" descr="KÃ©ptalÃ¡lat a kÃ¶vetkezÅre: âantsâ">
            <a:extLst>
              <a:ext uri="{FF2B5EF4-FFF2-40B4-BE49-F238E27FC236}">
                <a16:creationId xmlns:a16="http://schemas.microsoft.com/office/drawing/2014/main" id="{8EAFFEA2-9B13-4D61-AC3C-917DD6339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137" y="3314102"/>
            <a:ext cx="823025" cy="31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KÃ©ptalÃ¡lat a kÃ¶vetkezÅre: âantsâ">
            <a:extLst>
              <a:ext uri="{FF2B5EF4-FFF2-40B4-BE49-F238E27FC236}">
                <a16:creationId xmlns:a16="http://schemas.microsoft.com/office/drawing/2014/main" id="{5F3BA1F7-ED22-42C4-9269-8B22E834C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800" y="3381379"/>
            <a:ext cx="823025" cy="33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ight Arrow 13">
            <a:extLst>
              <a:ext uri="{FF2B5EF4-FFF2-40B4-BE49-F238E27FC236}">
                <a16:creationId xmlns:a16="http://schemas.microsoft.com/office/drawing/2014/main" id="{4E06EEA7-F98B-44B0-AAFE-5DA7A73C2BE0}"/>
              </a:ext>
            </a:extLst>
          </p:cNvPr>
          <p:cNvSpPr/>
          <p:nvPr/>
        </p:nvSpPr>
        <p:spPr>
          <a:xfrm>
            <a:off x="2103884" y="3596573"/>
            <a:ext cx="2084431" cy="58069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7" name="Flowchart: Magnetic Disk 106">
            <a:extLst>
              <a:ext uri="{FF2B5EF4-FFF2-40B4-BE49-F238E27FC236}">
                <a16:creationId xmlns:a16="http://schemas.microsoft.com/office/drawing/2014/main" id="{82EE9A52-B2C7-479C-94B9-D7544376310C}"/>
              </a:ext>
            </a:extLst>
          </p:cNvPr>
          <p:cNvSpPr/>
          <p:nvPr/>
        </p:nvSpPr>
        <p:spPr>
          <a:xfrm>
            <a:off x="871601" y="3863074"/>
            <a:ext cx="483523" cy="536200"/>
          </a:xfrm>
          <a:prstGeom prst="flowChartMagneticDisk">
            <a:avLst/>
          </a:prstGeom>
          <a:solidFill>
            <a:srgbClr val="2FBDD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haroni" panose="02010803020104030203" pitchFamily="2" charset="-79"/>
                <a:cs typeface="Aharoni" panose="02010803020104030203" pitchFamily="2" charset="-79"/>
              </a:rPr>
              <a:t>DB</a:t>
            </a:r>
          </a:p>
        </p:txBody>
      </p:sp>
      <p:pic>
        <p:nvPicPr>
          <p:cNvPr id="108" name="Picture 2" descr="KÃ©ptalÃ¡lat a kÃ¶vetkezÅre: âantsâ">
            <a:extLst>
              <a:ext uri="{FF2B5EF4-FFF2-40B4-BE49-F238E27FC236}">
                <a16:creationId xmlns:a16="http://schemas.microsoft.com/office/drawing/2014/main" id="{34749265-6DCF-40F8-BC6B-C5E16FA1FF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56" b="19237"/>
          <a:stretch/>
        </p:blipFill>
        <p:spPr bwMode="auto">
          <a:xfrm>
            <a:off x="6772193" y="4242082"/>
            <a:ext cx="714748" cy="27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Right Arrow 13">
            <a:extLst>
              <a:ext uri="{FF2B5EF4-FFF2-40B4-BE49-F238E27FC236}">
                <a16:creationId xmlns:a16="http://schemas.microsoft.com/office/drawing/2014/main" id="{6AA38988-7FA7-4805-A208-0802996E9389}"/>
              </a:ext>
            </a:extLst>
          </p:cNvPr>
          <p:cNvSpPr/>
          <p:nvPr/>
        </p:nvSpPr>
        <p:spPr>
          <a:xfrm>
            <a:off x="6917808" y="3552480"/>
            <a:ext cx="2084431" cy="58069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531290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DYNAMIC SCHEMA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19" y="1320577"/>
            <a:ext cx="3110167" cy="15325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b="4556"/>
          <a:stretch/>
        </p:blipFill>
        <p:spPr>
          <a:xfrm>
            <a:off x="262818" y="3371508"/>
            <a:ext cx="6489996" cy="289781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92899" y="1320578"/>
            <a:ext cx="1145136" cy="19940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4397" y="3592335"/>
            <a:ext cx="1145136" cy="19940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2899" y="1942420"/>
            <a:ext cx="1145136" cy="19940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12942" y="5803695"/>
            <a:ext cx="1145136" cy="19940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122827" y="1242483"/>
            <a:ext cx="21134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BE CAREFUL!</a:t>
            </a:r>
          </a:p>
        </p:txBody>
      </p:sp>
    </p:spTree>
    <p:extLst>
      <p:ext uri="{BB962C8B-B14F-4D97-AF65-F5344CB8AC3E}">
        <p14:creationId xmlns:p14="http://schemas.microsoft.com/office/powerpoint/2010/main" val="6515819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TERMINOLOGY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7866B01-C3E4-4232-BC17-72F80D15A4FE}"/>
              </a:ext>
            </a:extLst>
          </p:cNvPr>
          <p:cNvGraphicFramePr>
            <a:graphicFrameLocks noGrp="1"/>
          </p:cNvGraphicFramePr>
          <p:nvPr/>
        </p:nvGraphicFramePr>
        <p:xfrm>
          <a:off x="402553" y="1535216"/>
          <a:ext cx="4972448" cy="3787568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155971">
                  <a:extLst>
                    <a:ext uri="{9D8B030D-6E8A-4147-A177-3AD203B41FA5}">
                      <a16:colId xmlns:a16="http://schemas.microsoft.com/office/drawing/2014/main" val="3767964847"/>
                    </a:ext>
                  </a:extLst>
                </a:gridCol>
                <a:gridCol w="2816477">
                  <a:extLst>
                    <a:ext uri="{9D8B030D-6E8A-4147-A177-3AD203B41FA5}">
                      <a16:colId xmlns:a16="http://schemas.microsoft.com/office/drawing/2014/main" val="1750971903"/>
                    </a:ext>
                  </a:extLst>
                </a:gridCol>
              </a:tblGrid>
              <a:tr h="59687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SQL SERVER</a:t>
                      </a:r>
                      <a:endParaRPr lang="en-US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MONGODB</a:t>
                      </a:r>
                      <a:endParaRPr lang="en-US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190439638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Database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Database</a:t>
                      </a:r>
                      <a:endParaRPr lang="en-US" b="0" dirty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213084911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Table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Collection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165602982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Index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Index</a:t>
                      </a:r>
                      <a:endParaRPr lang="en-US" b="0" dirty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373632062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Row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Document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140475028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Column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Field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3894042514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Joining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Linking &amp; Embedding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2225379908"/>
                  </a:ext>
                </a:extLst>
              </a:tr>
              <a:tr h="45581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Partition</a:t>
                      </a:r>
                      <a:endParaRPr lang="en-US" b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Sharding</a:t>
                      </a:r>
                      <a:endParaRPr lang="en-US" b="0" dirty="0"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47625" marR="47625" marT="23813" marB="23813" anchor="ctr"/>
                </a:tc>
                <a:extLst>
                  <a:ext uri="{0D108BD9-81ED-4DB2-BD59-A6C34878D82A}">
                    <a16:rowId xmlns:a16="http://schemas.microsoft.com/office/drawing/2014/main" val="4038075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83848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MONGO ACCESS</a:t>
            </a:r>
          </a:p>
        </p:txBody>
      </p:sp>
      <p:sp>
        <p:nvSpPr>
          <p:cNvPr id="5" name="Rectangle 4"/>
          <p:cNvSpPr/>
          <p:nvPr/>
        </p:nvSpPr>
        <p:spPr>
          <a:xfrm>
            <a:off x="1822278" y="1458263"/>
            <a:ext cx="184731" cy="27699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D44661-25BD-4DC5-8E65-67B20DA44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278" y="2702063"/>
            <a:ext cx="4307289" cy="30523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302B95-A1C9-497A-98C2-78C4E9992A77}"/>
              </a:ext>
            </a:extLst>
          </p:cNvPr>
          <p:cNvSpPr/>
          <p:nvPr/>
        </p:nvSpPr>
        <p:spPr>
          <a:xfrm>
            <a:off x="2745998" y="1412950"/>
            <a:ext cx="2266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BI TOOLS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17CDE6-4066-47A8-991B-AA25E4CD0A36}"/>
              </a:ext>
            </a:extLst>
          </p:cNvPr>
          <p:cNvSpPr/>
          <p:nvPr/>
        </p:nvSpPr>
        <p:spPr>
          <a:xfrm>
            <a:off x="6500379" y="1412950"/>
            <a:ext cx="44411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PROGRAMING LANGUAGES</a:t>
            </a:r>
          </a:p>
        </p:txBody>
      </p:sp>
      <p:pic>
        <p:nvPicPr>
          <p:cNvPr id="1028" name="Picture 4" descr="Image result for python logo">
            <a:extLst>
              <a:ext uri="{FF2B5EF4-FFF2-40B4-BE49-F238E27FC236}">
                <a16:creationId xmlns:a16="http://schemas.microsoft.com/office/drawing/2014/main" id="{57116566-DB32-4D33-AE97-3905D47C9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999" y="2816544"/>
            <a:ext cx="2241869" cy="75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R language logo">
            <a:extLst>
              <a:ext uri="{FF2B5EF4-FFF2-40B4-BE49-F238E27FC236}">
                <a16:creationId xmlns:a16="http://schemas.microsoft.com/office/drawing/2014/main" id="{C59872D7-CF41-46AF-85A6-2F89AD309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309" y="3720465"/>
            <a:ext cx="1781743" cy="78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0446311-536F-4420-B151-F6D693513BD7}"/>
              </a:ext>
            </a:extLst>
          </p:cNvPr>
          <p:cNvSpPr/>
          <p:nvPr/>
        </p:nvSpPr>
        <p:spPr>
          <a:xfrm>
            <a:off x="1861199" y="3478609"/>
            <a:ext cx="2018203" cy="8915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6" name="Picture 12" descr="Image result for knime logo">
            <a:extLst>
              <a:ext uri="{FF2B5EF4-FFF2-40B4-BE49-F238E27FC236}">
                <a16:creationId xmlns:a16="http://schemas.microsoft.com/office/drawing/2014/main" id="{88EF6CF7-24AE-4184-A33E-2B0C9E81F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340" y="3669030"/>
            <a:ext cx="1477670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6765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MONGO PRACTICE</a:t>
            </a:r>
          </a:p>
        </p:txBody>
      </p:sp>
      <p:sp>
        <p:nvSpPr>
          <p:cNvPr id="5" name="Rectangle 4"/>
          <p:cNvSpPr/>
          <p:nvPr/>
        </p:nvSpPr>
        <p:spPr>
          <a:xfrm>
            <a:off x="332317" y="1527887"/>
            <a:ext cx="184731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5122" name="Picture 2" descr="Képtalálatok a következőre: mongo logo">
            <a:extLst>
              <a:ext uri="{FF2B5EF4-FFF2-40B4-BE49-F238E27FC236}">
                <a16:creationId xmlns:a16="http://schemas.microsoft.com/office/drawing/2014/main" id="{503403B9-2966-4FE0-B7D1-B37223051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465" y="2616318"/>
            <a:ext cx="6323739" cy="170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3748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USAGE</a:t>
            </a:r>
          </a:p>
        </p:txBody>
      </p:sp>
      <p:sp>
        <p:nvSpPr>
          <p:cNvPr id="2" name="Rectangle 1"/>
          <p:cNvSpPr/>
          <p:nvPr/>
        </p:nvSpPr>
        <p:spPr>
          <a:xfrm>
            <a:off x="270334" y="1326807"/>
            <a:ext cx="8922057" cy="4711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WHEN YOU WANT TO STORE/QUERY HIGH VOLUME OF </a:t>
            </a: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MULTIDIMENSIONAL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 </a:t>
            </a:r>
          </a:p>
          <a:p>
            <a:pPr lvl="0">
              <a:buClrTx/>
            </a:pPr>
            <a:endParaRPr lang="en-US" sz="28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AND</a:t>
            </a:r>
          </a:p>
          <a:p>
            <a:pPr lvl="0">
              <a:buClrTx/>
            </a:pPr>
            <a:endParaRPr lang="en-US" sz="28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>
              <a:buClrTx/>
            </a:pP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FAILOVER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HIGH AVAILABILITY 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AND </a:t>
            </a: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CONSISTENCY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MATTERS FOR YOU</a:t>
            </a:r>
          </a:p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4222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USES CASES</a:t>
            </a:r>
          </a:p>
        </p:txBody>
      </p:sp>
      <p:sp>
        <p:nvSpPr>
          <p:cNvPr id="2" name="Rectangle 1"/>
          <p:cNvSpPr/>
          <p:nvPr/>
        </p:nvSpPr>
        <p:spPr>
          <a:xfrm>
            <a:off x="3809250" y="2013889"/>
            <a:ext cx="4368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https://www.mongodb.com/industries/</a:t>
            </a:r>
          </a:p>
        </p:txBody>
      </p:sp>
      <p:pic>
        <p:nvPicPr>
          <p:cNvPr id="3074" name="Picture 2" descr="Image result for ebay logo">
            <a:extLst>
              <a:ext uri="{FF2B5EF4-FFF2-40B4-BE49-F238E27FC236}">
                <a16:creationId xmlns:a16="http://schemas.microsoft.com/office/drawing/2014/main" id="{7E1BC941-CB68-4BEF-B224-00289031B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99" y="3114493"/>
            <a:ext cx="2371091" cy="103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Képtalálatok a következőre: gov.uk">
            <a:extLst>
              <a:ext uri="{FF2B5EF4-FFF2-40B4-BE49-F238E27FC236}">
                <a16:creationId xmlns:a16="http://schemas.microsoft.com/office/drawing/2014/main" id="{48F26A6F-0A11-448C-9D57-91E248830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888" y="3320908"/>
            <a:ext cx="3649990" cy="62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Képtalálatok a következőre: hsbc logo">
            <a:extLst>
              <a:ext uri="{FF2B5EF4-FFF2-40B4-BE49-F238E27FC236}">
                <a16:creationId xmlns:a16="http://schemas.microsoft.com/office/drawing/2014/main" id="{6C6F3E00-812F-4DD5-B345-6DC1B8F38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797" y="1943087"/>
            <a:ext cx="3435132" cy="337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3888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WHEN NOT TO USE</a:t>
            </a:r>
          </a:p>
        </p:txBody>
      </p:sp>
      <p:sp>
        <p:nvSpPr>
          <p:cNvPr id="5" name="Rectangle 4"/>
          <p:cNvSpPr/>
          <p:nvPr/>
        </p:nvSpPr>
        <p:spPr>
          <a:xfrm>
            <a:off x="392658" y="1300446"/>
            <a:ext cx="7733207" cy="7386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 </a:t>
            </a:r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NOT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USE WHEN</a:t>
            </a:r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1"/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MONGO CAN’T HANDLE YOUR DATA SIZE</a:t>
            </a:r>
          </a:p>
          <a:p>
            <a:pPr lvl="1"/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1"/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YOU NEED TRANSACTIONS</a:t>
            </a:r>
          </a:p>
          <a:p>
            <a:pPr lvl="1"/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1"/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YOU NEED COMPLEX AGGREGATIONS</a:t>
            </a:r>
          </a:p>
          <a:p>
            <a:pPr lvl="1"/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1"/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YOU HAVE COMPLEX RELATIONS</a:t>
            </a: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sz="2400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  <a:p>
            <a:endParaRPr 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3931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 CLASSIFICATION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53730" y="932688"/>
            <a:ext cx="4572000" cy="515525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KEY-VALUE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DBMS 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COLUMN STORES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 ENGINES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 DBMS</a:t>
            </a:r>
          </a:p>
        </p:txBody>
      </p:sp>
    </p:spTree>
    <p:extLst>
      <p:ext uri="{BB962C8B-B14F-4D97-AF65-F5344CB8AC3E}">
        <p14:creationId xmlns:p14="http://schemas.microsoft.com/office/powerpoint/2010/main" val="2772394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CLASSICAL DATA TABLE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44687"/>
          <a:stretch/>
        </p:blipFill>
        <p:spPr>
          <a:xfrm>
            <a:off x="405765" y="1135078"/>
            <a:ext cx="8029975" cy="31347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183987" y="2929335"/>
            <a:ext cx="1047565" cy="257452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183986" y="3258939"/>
            <a:ext cx="1047565" cy="257452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183984" y="3588164"/>
            <a:ext cx="1047565" cy="257452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183984" y="3917389"/>
            <a:ext cx="1047565" cy="257452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8384" y="4865277"/>
            <a:ext cx="84337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1500" dirty="0">
                <a:latin typeface="Agency FB" panose="020B0503020202020204" pitchFamily="34" charset="0"/>
              </a:rPr>
              <a:t>140102 69 4 NULL NULL 1 13.99 13.99 140102 69 5 19 NULL 3 14.99 9.99 140102 69 5 NULL 191 1 14.99 14.99 140102 74 3 23 202 5 0.99 0.89 140103 31 2 NULL NULL 1 2.49 2.49 140103 31 3 NULL NULL 3 14.99 9.99 140103 31 3 21 123 1 49.99 39.99 140103 31 8 NULL 233 1 0.99 0.99</a:t>
            </a:r>
            <a:endParaRPr lang="en-US" sz="1500" dirty="0">
              <a:latin typeface="Agency FB" panose="020B0503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43908" y="5158962"/>
            <a:ext cx="330898" cy="208114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951025" y="5158962"/>
            <a:ext cx="400387" cy="208114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093077" y="5150084"/>
            <a:ext cx="330898" cy="208114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975281" y="5142276"/>
            <a:ext cx="330898" cy="208114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03856" y="5310648"/>
            <a:ext cx="7888473" cy="1606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spc="-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DISCOUNT PRICES FOR LAST DAY ?</a:t>
            </a:r>
            <a:r>
              <a:rPr lang="en-US" sz="3200" spc="-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	</a:t>
            </a:r>
          </a:p>
          <a:p>
            <a:pPr lvl="0">
              <a:lnSpc>
                <a:spcPct val="200000"/>
              </a:lnSpc>
              <a:buClrTx/>
            </a:pPr>
            <a:endParaRPr lang="en-US" sz="20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82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/>
      <p:bldP spid="12" grpId="0" animBg="1"/>
      <p:bldP spid="13" grpId="0" animBg="1"/>
      <p:bldP spid="14" grpId="0" animBg="1"/>
      <p:bldP spid="15" grpId="0" animBg="1"/>
      <p:bldP spid="1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WIDE COLUMN STORES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" b="-1054"/>
          <a:stretch/>
        </p:blipFill>
        <p:spPr>
          <a:xfrm>
            <a:off x="2353795" y="1305312"/>
            <a:ext cx="7229707" cy="5156305"/>
          </a:xfrm>
          <a:prstGeom prst="rect">
            <a:avLst/>
          </a:prstGeom>
        </p:spPr>
      </p:pic>
      <p:sp>
        <p:nvSpPr>
          <p:cNvPr id="2" name="Bent Arrow 1"/>
          <p:cNvSpPr/>
          <p:nvPr/>
        </p:nvSpPr>
        <p:spPr>
          <a:xfrm rot="16200000" flipH="1" flipV="1">
            <a:off x="8890116" y="686612"/>
            <a:ext cx="961101" cy="1598269"/>
          </a:xfrm>
          <a:prstGeom prst="bentArrow">
            <a:avLst/>
          </a:prstGeom>
          <a:solidFill>
            <a:srgbClr val="00B050"/>
          </a:solidFill>
          <a:ln cap="sq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DA16A6-5F95-46D8-B560-0075B79F3F3F}"/>
              </a:ext>
            </a:extLst>
          </p:cNvPr>
          <p:cNvSpPr/>
          <p:nvPr/>
        </p:nvSpPr>
        <p:spPr>
          <a:xfrm>
            <a:off x="5912945" y="6165242"/>
            <a:ext cx="1382247" cy="208114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52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DATA WAREHOUSE VS DATA LAKE</a:t>
            </a:r>
          </a:p>
        </p:txBody>
      </p:sp>
      <p:sp>
        <p:nvSpPr>
          <p:cNvPr id="8" name="Rectangle 7"/>
          <p:cNvSpPr/>
          <p:nvPr/>
        </p:nvSpPr>
        <p:spPr>
          <a:xfrm>
            <a:off x="8189971" y="1371686"/>
            <a:ext cx="184730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</a:endParaRPr>
          </a:p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</a:endParaRPr>
          </a:p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  <a:p>
            <a:pPr algn="ctr"/>
            <a:endParaRPr lang="en-US" dirty="0">
              <a:solidFill>
                <a:srgbClr val="444444"/>
              </a:solidFill>
              <a:latin typeface="Arial Black" panose="020B0A04020102020204" pitchFamily="34" charset="0"/>
              <a:cs typeface="Trebuchet MS"/>
            </a:endParaRPr>
          </a:p>
          <a:p>
            <a:pPr algn="ctr"/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490018"/>
              </p:ext>
            </p:extLst>
          </p:nvPr>
        </p:nvGraphicFramePr>
        <p:xfrm>
          <a:off x="399405" y="1371687"/>
          <a:ext cx="11028220" cy="44272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79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5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8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99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00B050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DATA WAREHOUSE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00B050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DATA LAKE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99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rgbClr val="2FBDD5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Data 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Structured</a:t>
                      </a:r>
                      <a:endParaRPr lang="en-US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Anything / Mainly unstructured</a:t>
                      </a:r>
                      <a:endParaRPr lang="en-US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99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rgbClr val="2FBDD5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Stored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Relevant data</a:t>
                      </a:r>
                      <a:endParaRPr lang="en-US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Raw data</a:t>
                      </a:r>
                      <a:endParaRPr lang="en-US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88797"/>
                  </a:ext>
                </a:extLst>
              </a:tr>
              <a:tr h="37499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rgbClr val="2FBDD5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Large</a:t>
                      </a:r>
                      <a:endParaRPr lang="en-US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Ultra large</a:t>
                      </a:r>
                      <a:endParaRPr lang="en-US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370255"/>
                  </a:ext>
                </a:extLst>
              </a:tr>
              <a:tr h="44443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rgbClr val="2FBDD5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Analysts</a:t>
                      </a:r>
                      <a:endParaRPr lang="en-US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Analysts</a:t>
                      </a:r>
                      <a:endParaRPr lang="en-US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94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rgbClr val="2FBDD5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Data 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High control</a:t>
                      </a:r>
                      <a:endParaRPr lang="en-US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Low control</a:t>
                      </a:r>
                      <a:endParaRPr lang="en-US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94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rgbClr val="2FBDD5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Price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High upfront cost</a:t>
                      </a:r>
                      <a:endParaRPr lang="en-US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Lower pay-as-you-go cost</a:t>
                      </a:r>
                      <a:endParaRPr lang="en-US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87056"/>
                  </a:ext>
                </a:extLst>
              </a:tr>
              <a:tr h="43294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rgbClr val="2FBDD5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Large servers</a:t>
                      </a:r>
                      <a:endParaRPr lang="en-US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Commodity</a:t>
                      </a:r>
                      <a:endParaRPr lang="en-US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845100"/>
                  </a:ext>
                </a:extLst>
              </a:tr>
              <a:tr h="43294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rgbClr val="2FBDD5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Implementation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Months</a:t>
                      </a:r>
                      <a:endParaRPr lang="en-US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444444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Hours</a:t>
                      </a:r>
                      <a:endParaRPr lang="en-US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125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577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COMPARE DISK ACCESS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8EAB7D7-BF1F-4C93-8CB1-F153F53C74D1}"/>
              </a:ext>
            </a:extLst>
          </p:cNvPr>
          <p:cNvGrpSpPr/>
          <p:nvPr/>
        </p:nvGrpSpPr>
        <p:grpSpPr>
          <a:xfrm>
            <a:off x="260624" y="1399954"/>
            <a:ext cx="8433787" cy="1407046"/>
            <a:chOff x="817618" y="3646500"/>
            <a:chExt cx="8433787" cy="1407046"/>
          </a:xfrm>
        </p:grpSpPr>
        <p:sp>
          <p:nvSpPr>
            <p:cNvPr id="8" name="Rectangle 7"/>
            <p:cNvSpPr/>
            <p:nvPr/>
          </p:nvSpPr>
          <p:spPr>
            <a:xfrm>
              <a:off x="817618" y="4499548"/>
              <a:ext cx="8433787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it-IT" sz="1500">
                  <a:latin typeface="Agency FB" panose="020B0503020202020204" pitchFamily="34" charset="0"/>
                </a:rPr>
                <a:t>140102 69 4 NULL NULL 1 13.99 13.99 140102 69 5 19 NULL 3 14.99 9.99 140102 69 5 NULL 191 1 14.99 14.99 140102 74 3 23 202 5 0.99 0.89 140103 31 2 NULL NULL 1 2.49 2.49 140103 31 3 NULL NULL 3 14.99 9.99 140103 31 3 21 123 1 49.99 39.99 140103 31 8 NULL 233 1 0.99 0.99</a:t>
              </a:r>
              <a:endParaRPr lang="en-US" sz="1500" dirty="0">
                <a:latin typeface="Agency FB" panose="020B05030202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673142" y="4793233"/>
              <a:ext cx="330898" cy="20811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580259" y="4793233"/>
              <a:ext cx="400387" cy="20811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722311" y="4784355"/>
              <a:ext cx="330898" cy="20811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604515" y="4776547"/>
              <a:ext cx="330898" cy="20811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17618" y="3646500"/>
              <a:ext cx="650049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latin typeface="Arial Black" panose="020B0A04020102020204" pitchFamily="34" charset="0"/>
                </a:rPr>
                <a:t>CLASSICAL TABULAR DATA 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ECDFD22-4EE4-4C4A-95A4-28533D8A840C}"/>
              </a:ext>
            </a:extLst>
          </p:cNvPr>
          <p:cNvGrpSpPr/>
          <p:nvPr/>
        </p:nvGrpSpPr>
        <p:grpSpPr>
          <a:xfrm>
            <a:off x="234554" y="3702776"/>
            <a:ext cx="8371642" cy="1437823"/>
            <a:chOff x="296468" y="1314326"/>
            <a:chExt cx="8371642" cy="1437823"/>
          </a:xfrm>
        </p:grpSpPr>
        <p:sp>
          <p:nvSpPr>
            <p:cNvPr id="4" name="Rectangle 3"/>
            <p:cNvSpPr/>
            <p:nvPr/>
          </p:nvSpPr>
          <p:spPr>
            <a:xfrm>
              <a:off x="296468" y="2198151"/>
              <a:ext cx="8371642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dirty="0">
                  <a:latin typeface="Agency FB" panose="020B0503020202020204" pitchFamily="34" charset="0"/>
                </a:rPr>
                <a:t>140102 140102 140102 140102 140103 140103 140103 140103 69 69 69 74 31 31 31 31 4 5 5 3 2 3 3 8 NULL 19 NULL 23 NULL NULL 21 NULL NULL NULL 191 202 NULL NULL 123 233 1 3 1 5 1 3 1 1 13.99 14.99 14.99 0.99 2.49 14.99 49.99 0.99 13.99 9.99 14.99 0.89 2.49 9.99 39.99 0.99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017652" y="2475150"/>
              <a:ext cx="1382247" cy="20811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6468" y="1314326"/>
              <a:ext cx="547072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latin typeface="Arial Black" panose="020B0A04020102020204" pitchFamily="34" charset="0"/>
                </a:rPr>
                <a:t>WIDE COLUMN STORES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99158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93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COMPRESSION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247665" y="4679351"/>
            <a:ext cx="837164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latin typeface="Agency FB" panose="020B0503020202020204" pitchFamily="34" charset="0"/>
              </a:rPr>
              <a:t>140102 140102 140102 140102 140103 140103 140103 140103 69 69 69 74 31 31 31 31 4 5 5 3 2 3 3 8 NULL 19 NULL 23 NULL NULL 21 NULL NULL NULL 191 202 NULL NULL 123 233 1 3 1 5 1 1 1 1 13.99 14.99 14.99 0.99 2.49 14.99 49.99 0.99 13.99 9.99 14.99 0.89 2.49 9.99 39.99 0.99</a:t>
            </a:r>
          </a:p>
        </p:txBody>
      </p:sp>
      <p:sp>
        <p:nvSpPr>
          <p:cNvPr id="8" name="Rectangle 7"/>
          <p:cNvSpPr/>
          <p:nvPr/>
        </p:nvSpPr>
        <p:spPr>
          <a:xfrm>
            <a:off x="247665" y="2292198"/>
            <a:ext cx="84337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1500">
                <a:latin typeface="Agency FB" panose="020B0503020202020204" pitchFamily="34" charset="0"/>
              </a:rPr>
              <a:t>140102 69 4 NULL NULL 1 13.99 13.99 140102 69 5 19 NULL 3 14.99 9.99 140102 69 5 NULL 191 1 14.99 14.99 140102 74 3 23 202 5 0.99 0.89 140103 31 2 NULL NULL 1 2.49 2.49 140103 31 3 NULL NULL 1 14.99 9.99 140103 31 3 21 123 1 49.99 39.99 140103 31 8 NULL 233 1 0.99 0.99</a:t>
            </a:r>
            <a:endParaRPr lang="en-US" sz="1500" dirty="0">
              <a:latin typeface="Agency FB" panose="020B0503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53429" y="2569198"/>
            <a:ext cx="104045" cy="285605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636546" y="4956350"/>
            <a:ext cx="322304" cy="210547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47665" y="1439150"/>
            <a:ext cx="65004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</a:rPr>
              <a:t>CLASSICAL TABULAR DATA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47665" y="3795526"/>
            <a:ext cx="54707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</a:rPr>
              <a:t>WIDE COLUMN STORES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689541" y="2547946"/>
            <a:ext cx="104045" cy="285605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657719" y="2560590"/>
            <a:ext cx="104045" cy="285605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500210" y="2560591"/>
            <a:ext cx="104045" cy="285605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8297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KEY FEAUTRES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7B9D12-5A31-4FAA-9553-E766FA055193}"/>
              </a:ext>
            </a:extLst>
          </p:cNvPr>
          <p:cNvSpPr/>
          <p:nvPr/>
        </p:nvSpPr>
        <p:spPr>
          <a:xfrm>
            <a:off x="321428" y="1401077"/>
            <a:ext cx="11516294" cy="42934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FASTER ACCESS TIME WHEN YOU QUERY A FEW NEED DIMENSIONS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READ OPTIMIZED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HIGHLY SCALABLE BY DIMENSION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COMPRESSION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NEW GENERATION OF </a:t>
            </a:r>
            <a:r>
              <a:rPr lang="en-US" sz="2800" dirty="0" err="1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DW</a:t>
            </a:r>
            <a:endParaRPr lang="en-US" sz="28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961696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WIDE COLUMN STORE RANK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4F9728-95D9-48D2-B79C-BECE34E5D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463" y="1457310"/>
            <a:ext cx="8572563" cy="394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325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CASE – GOOGLE ANALYTICS</a:t>
            </a:r>
          </a:p>
        </p:txBody>
      </p:sp>
      <p:pic>
        <p:nvPicPr>
          <p:cNvPr id="1026" name="Picture 2" descr="Képtalálat a következőre: „google analytics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800" y="2359025"/>
            <a:ext cx="41910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2952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 CLASSIFICATION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53730" y="932688"/>
            <a:ext cx="4572000" cy="515525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KEY-VALUE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DBMS 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COLUMN STORES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 ENGINES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 DBMS</a:t>
            </a:r>
          </a:p>
        </p:txBody>
      </p:sp>
    </p:spTree>
    <p:extLst>
      <p:ext uri="{BB962C8B-B14F-4D97-AF65-F5344CB8AC3E}">
        <p14:creationId xmlns:p14="http://schemas.microsoft.com/office/powerpoint/2010/main" val="19580184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MANY BUILT-IN FUNCTIONS</a:t>
            </a:r>
          </a:p>
        </p:txBody>
      </p:sp>
      <p:sp>
        <p:nvSpPr>
          <p:cNvPr id="5" name="Text Placeholder 55">
            <a:extLst>
              <a:ext uri="{FF2B5EF4-FFF2-40B4-BE49-F238E27FC236}">
                <a16:creationId xmlns:a16="http://schemas.microsoft.com/office/drawing/2014/main" id="{17FF3BA1-08D2-47A5-9E93-2233F256E6EE}"/>
              </a:ext>
            </a:extLst>
          </p:cNvPr>
          <p:cNvSpPr txBox="1">
            <a:spLocks/>
          </p:cNvSpPr>
          <p:nvPr/>
        </p:nvSpPr>
        <p:spPr>
          <a:xfrm>
            <a:off x="103221" y="2697751"/>
            <a:ext cx="4120658" cy="8398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36576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Text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89A3B6-0D4D-4CF2-8033-E6DFE29F3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38" y="2922928"/>
            <a:ext cx="422681" cy="3909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8F0F36-CACB-4144-8878-0E8076CB5D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10" y="1893465"/>
            <a:ext cx="430529" cy="419764"/>
          </a:xfrm>
          <a:prstGeom prst="rect">
            <a:avLst/>
          </a:prstGeom>
        </p:spPr>
      </p:pic>
      <p:sp>
        <p:nvSpPr>
          <p:cNvPr id="9" name="Text Placeholder 55">
            <a:extLst>
              <a:ext uri="{FF2B5EF4-FFF2-40B4-BE49-F238E27FC236}">
                <a16:creationId xmlns:a16="http://schemas.microsoft.com/office/drawing/2014/main" id="{157C0B22-CF62-43FF-B3F5-0B3B029DD2BE}"/>
              </a:ext>
            </a:extLst>
          </p:cNvPr>
          <p:cNvSpPr txBox="1">
            <a:spLocks/>
          </p:cNvSpPr>
          <p:nvPr/>
        </p:nvSpPr>
        <p:spPr>
          <a:xfrm>
            <a:off x="591207" y="3767587"/>
            <a:ext cx="3902121" cy="8398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36576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Geospatial Search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155A72-1717-4E3F-9DBE-964903CE69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38" y="3963235"/>
            <a:ext cx="448550" cy="448550"/>
          </a:xfrm>
          <a:prstGeom prst="rect">
            <a:avLst/>
          </a:prstGeom>
        </p:spPr>
      </p:pic>
      <p:sp>
        <p:nvSpPr>
          <p:cNvPr id="12" name="Text Placeholder 55">
            <a:extLst>
              <a:ext uri="{FF2B5EF4-FFF2-40B4-BE49-F238E27FC236}">
                <a16:creationId xmlns:a16="http://schemas.microsoft.com/office/drawing/2014/main" id="{C92EA140-0245-48AA-AF9D-012BECC1BB60}"/>
              </a:ext>
            </a:extLst>
          </p:cNvPr>
          <p:cNvSpPr txBox="1">
            <a:spLocks/>
          </p:cNvSpPr>
          <p:nvPr/>
        </p:nvSpPr>
        <p:spPr>
          <a:xfrm>
            <a:off x="749438" y="1703375"/>
            <a:ext cx="2712944" cy="8398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36576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hu-HU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Facet 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search</a:t>
            </a:r>
          </a:p>
        </p:txBody>
      </p:sp>
      <p:sp>
        <p:nvSpPr>
          <p:cNvPr id="11" name="Text Placeholder 55">
            <a:extLst>
              <a:ext uri="{FF2B5EF4-FFF2-40B4-BE49-F238E27FC236}">
                <a16:creationId xmlns:a16="http://schemas.microsoft.com/office/drawing/2014/main" id="{E97041CA-6868-48FE-B76A-7FBA185AF722}"/>
              </a:ext>
            </a:extLst>
          </p:cNvPr>
          <p:cNvSpPr txBox="1">
            <a:spLocks/>
          </p:cNvSpPr>
          <p:nvPr/>
        </p:nvSpPr>
        <p:spPr>
          <a:xfrm>
            <a:off x="504810" y="4802079"/>
            <a:ext cx="3902121" cy="8398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36576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2FBDD5"/>
                </a:solidFill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+ Build your own</a:t>
            </a:r>
          </a:p>
        </p:txBody>
      </p:sp>
    </p:spTree>
    <p:extLst>
      <p:ext uri="{BB962C8B-B14F-4D97-AF65-F5344CB8AC3E}">
        <p14:creationId xmlns:p14="http://schemas.microsoft.com/office/powerpoint/2010/main" val="161748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2" grpId="0"/>
      <p:bldP spid="1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FACETED SEARCH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1" t="779" r="387" b="13473"/>
          <a:stretch/>
        </p:blipFill>
        <p:spPr>
          <a:xfrm>
            <a:off x="1474601" y="1139325"/>
            <a:ext cx="89457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086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FACETED SEARCH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80" y="1150920"/>
            <a:ext cx="2219325" cy="513588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09301" y="983816"/>
            <a:ext cx="7515199" cy="2623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GUIDED QUERIES</a:t>
            </a:r>
          </a:p>
          <a:p>
            <a:pPr>
              <a:lnSpc>
                <a:spcPct val="150000"/>
              </a:lnSpc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en-US" sz="2800" spc="-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E-COMMERCE: </a:t>
            </a: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GUIDE YOUR CUSTOMERS</a:t>
            </a:r>
          </a:p>
          <a:p>
            <a:pPr>
              <a:lnSpc>
                <a:spcPct val="150000"/>
              </a:lnSpc>
            </a:pPr>
            <a:r>
              <a:rPr lang="en-US" sz="2800" spc="-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ANALYTICS: </a:t>
            </a:r>
            <a:r>
              <a:rPr lang="en-US" sz="2800" spc="-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SLICING AND DICING, SELF SERVICE BI</a:t>
            </a:r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937031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TEXT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9C1ADE-442D-4444-906F-4D2AD4520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885" y="1228570"/>
            <a:ext cx="9144000" cy="493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73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</a:t>
            </a:r>
          </a:p>
        </p:txBody>
      </p:sp>
      <p:pic>
        <p:nvPicPr>
          <p:cNvPr id="3074" name="Picture 2" descr="Képtalálat a következőre: „nosql”">
            <a:extLst>
              <a:ext uri="{FF2B5EF4-FFF2-40B4-BE49-F238E27FC236}">
                <a16:creationId xmlns:a16="http://schemas.microsoft.com/office/drawing/2014/main" id="{32E67B4C-EBBB-42B1-B182-33876931B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309" y="1851731"/>
            <a:ext cx="8394307" cy="381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6359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GEOSPATIAL SEARCH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69" y="1354871"/>
            <a:ext cx="4023360" cy="40892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26905" y="1354871"/>
            <a:ext cx="5713424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COORDINATES TO EACH RECORD</a:t>
            </a:r>
          </a:p>
          <a:p>
            <a:endParaRPr lang="en-US" sz="2800" dirty="0">
              <a:solidFill>
                <a:schemeClr val="tx1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QUERY:</a:t>
            </a:r>
          </a:p>
          <a:p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AREA BY DIFFERENT SHAPES</a:t>
            </a:r>
          </a:p>
          <a:p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PROXIMITY</a:t>
            </a:r>
          </a:p>
        </p:txBody>
      </p:sp>
    </p:spTree>
    <p:extLst>
      <p:ext uri="{BB962C8B-B14F-4D97-AF65-F5344CB8AC3E}">
        <p14:creationId xmlns:p14="http://schemas.microsoft.com/office/powerpoint/2010/main" val="6903081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SEARCH ENGINES RANK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E4B4E6-60AA-4844-AE46-951437512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320" y="1628762"/>
            <a:ext cx="8115359" cy="36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274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Képtalálat a következőre: „solr”">
            <a:extLst>
              <a:ext uri="{FF2B5EF4-FFF2-40B4-BE49-F238E27FC236}">
                <a16:creationId xmlns:a16="http://schemas.microsoft.com/office/drawing/2014/main" id="{06895168-8FF6-4495-8881-BC7889116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1958403"/>
            <a:ext cx="5289550" cy="266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29C69D-D857-472C-BC8B-E54FD26C1D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12877531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WHEN TO USE SEARCH ENGINES</a:t>
            </a:r>
          </a:p>
        </p:txBody>
      </p:sp>
      <p:sp>
        <p:nvSpPr>
          <p:cNvPr id="2" name="Rectangle 1"/>
          <p:cNvSpPr/>
          <p:nvPr/>
        </p:nvSpPr>
        <p:spPr>
          <a:xfrm>
            <a:off x="437006" y="1182163"/>
            <a:ext cx="10192314" cy="5142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WHEN YOU NEED COMPLEX DOCUMENT QUERIES </a:t>
            </a:r>
          </a:p>
          <a:p>
            <a:pPr lvl="1"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E-COMMERCE (EBAY, EXPEDIA)</a:t>
            </a:r>
          </a:p>
          <a:p>
            <a:pPr lvl="1"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ANALYTICS (NETFLIX)</a:t>
            </a:r>
          </a:p>
          <a:p>
            <a:pPr lvl="1"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TEXT SEARCH (WIKIPEDIA)</a:t>
            </a:r>
          </a:p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lvl="0">
              <a:lnSpc>
                <a:spcPct val="200000"/>
              </a:lnSpc>
              <a:buClrTx/>
            </a:pPr>
            <a:endParaRPr lang="en-US" sz="2800" spc="-2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630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USECASE - ECOMMERCE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395639-4A3F-44A9-B0D7-E769E2490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576" y="1345829"/>
            <a:ext cx="5824323" cy="392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021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NOSQL CLASSIFICATION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53730" y="932688"/>
            <a:ext cx="4572000" cy="515525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KEY-VALUE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SERIES DBMS 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DOCUMENT STORES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COLUMN STORES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 ENGINES</a:t>
            </a:r>
          </a:p>
          <a:p>
            <a:pPr lvl="0">
              <a:lnSpc>
                <a:spcPct val="200000"/>
              </a:lnSpc>
              <a:buClrTx/>
            </a:pPr>
            <a:r>
              <a:rPr lang="en-US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 DBMS</a:t>
            </a:r>
          </a:p>
        </p:txBody>
      </p:sp>
    </p:spTree>
    <p:extLst>
      <p:ext uri="{BB962C8B-B14F-4D97-AF65-F5344CB8AC3E}">
        <p14:creationId xmlns:p14="http://schemas.microsoft.com/office/powerpoint/2010/main" val="37829447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A90E55-ABC3-4190-A852-E7244CEC93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GRAPH DATA STRUCTURES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7D0484-077B-4A09-A345-882A654CC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579" y="1062736"/>
            <a:ext cx="6244610" cy="473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571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A90E55-ABC3-4190-A852-E7244CEC93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NETWORK SCIENCE</a:t>
            </a:r>
          </a:p>
        </p:txBody>
      </p:sp>
      <p:pic>
        <p:nvPicPr>
          <p:cNvPr id="6146" name="Picture 2" descr="Képtalálat a következőre: „kevin bacon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1" y="1608138"/>
            <a:ext cx="3043957" cy="414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648325" y="2105711"/>
            <a:ext cx="4572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 KEVIN BACON CHANGED </a:t>
            </a:r>
            <a:r>
              <a:rPr lang="en-US" sz="4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SCIENCE ?</a:t>
            </a:r>
          </a:p>
        </p:txBody>
      </p:sp>
    </p:spTree>
    <p:extLst>
      <p:ext uri="{BB962C8B-B14F-4D97-AF65-F5344CB8AC3E}">
        <p14:creationId xmlns:p14="http://schemas.microsoft.com/office/powerpoint/2010/main" val="34172070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BOOKS</a:t>
            </a:r>
          </a:p>
        </p:txBody>
      </p:sp>
      <p:pic>
        <p:nvPicPr>
          <p:cNvPr id="1028" name="Picture 4" descr="Képtalálat a következőre: „linked barabasi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510" y="1199113"/>
            <a:ext cx="3182711" cy="4923926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scontent-frt3-1.xx.fbcdn.net/v/t1.0-9/13882235_10157182229580612_7574451711656698276_n.jpg?oh=d94a7729046f5112be024605fb958f89&amp;oe=586B78E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850" y="1199113"/>
            <a:ext cx="5126864" cy="492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5531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SCIENCE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7604"/>
          <a:stretch/>
        </p:blipFill>
        <p:spPr>
          <a:xfrm>
            <a:off x="1649912" y="2485006"/>
            <a:ext cx="7979315" cy="38144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847435" y="1243402"/>
            <a:ext cx="18984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TYPE </a:t>
            </a:r>
          </a:p>
          <a:p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ANALYTICS </a:t>
            </a:r>
          </a:p>
        </p:txBody>
      </p:sp>
      <p:sp>
        <p:nvSpPr>
          <p:cNvPr id="4" name="Rectangle 3"/>
          <p:cNvSpPr/>
          <p:nvPr/>
        </p:nvSpPr>
        <p:spPr>
          <a:xfrm>
            <a:off x="1765952" y="874070"/>
            <a:ext cx="344357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00B050"/>
                </a:solidFill>
                <a:latin typeface="Arial Black" panose="020B0A04020102020204" pitchFamily="34" charset="0"/>
              </a:rPr>
              <a:t>NEW </a:t>
            </a:r>
            <a:endParaRPr lang="en-US" sz="8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384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INTEGRITY AND CONSISTENCY</a:t>
            </a:r>
          </a:p>
        </p:txBody>
      </p:sp>
      <p:sp>
        <p:nvSpPr>
          <p:cNvPr id="4" name="Rectangle 3"/>
          <p:cNvSpPr/>
          <p:nvPr/>
        </p:nvSpPr>
        <p:spPr>
          <a:xfrm>
            <a:off x="5306923" y="1658961"/>
            <a:ext cx="536271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  <a:r>
              <a:rPr lang="en-US" sz="32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ASICALLY </a:t>
            </a:r>
            <a:r>
              <a:rPr lang="en-US" sz="3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  <a:r>
              <a:rPr lang="en-US" sz="32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VAILABLE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  <a:r>
              <a:rPr lang="en-US" sz="32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OFT STATE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  <a:r>
              <a:rPr lang="en-US" sz="3200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VENTUAL CONSISTENCY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E759F2-3D84-479A-A6EA-96B05641FCDD}"/>
              </a:ext>
            </a:extLst>
          </p:cNvPr>
          <p:cNvSpPr/>
          <p:nvPr/>
        </p:nvSpPr>
        <p:spPr>
          <a:xfrm>
            <a:off x="420739" y="2702723"/>
            <a:ext cx="11641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69AD57-877A-4B81-B9CD-55729CFD2FF2}"/>
              </a:ext>
            </a:extLst>
          </p:cNvPr>
          <p:cNvSpPr/>
          <p:nvPr/>
        </p:nvSpPr>
        <p:spPr>
          <a:xfrm>
            <a:off x="459481" y="4688565"/>
            <a:ext cx="19111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 ACID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71B994-3E72-4980-8CA1-D02DF836A9B3}"/>
              </a:ext>
            </a:extLst>
          </p:cNvPr>
          <p:cNvSpPr/>
          <p:nvPr/>
        </p:nvSpPr>
        <p:spPr>
          <a:xfrm>
            <a:off x="5306923" y="4688565"/>
            <a:ext cx="432842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TRANSACTION IS </a:t>
            </a:r>
          </a:p>
          <a:p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NOT HANDLED BY DB</a:t>
            </a:r>
          </a:p>
        </p:txBody>
      </p:sp>
    </p:spTree>
    <p:extLst>
      <p:ext uri="{BB962C8B-B14F-4D97-AF65-F5344CB8AC3E}">
        <p14:creationId xmlns:p14="http://schemas.microsoft.com/office/powerpoint/2010/main" val="13108570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FEATURE ENGINEERING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BA3901-1225-430A-A855-69642CAE29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5" t="9988" r="9019" b="7623"/>
          <a:stretch/>
        </p:blipFill>
        <p:spPr>
          <a:xfrm>
            <a:off x="2400317" y="1155234"/>
            <a:ext cx="6790100" cy="496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739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ROBUSTNESS TESTING</a:t>
            </a:r>
          </a:p>
        </p:txBody>
      </p:sp>
      <p:pic>
        <p:nvPicPr>
          <p:cNvPr id="8194" name="Picture 2" descr="Képtalálat a következőre: „netflix simian army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499" y="1934726"/>
            <a:ext cx="2854985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Képtalálat a következőre: „Northeast blackout of 2003”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502" y="1799352"/>
            <a:ext cx="5724057" cy="381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0819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SEGMENTATION / FRAUD DETECTION</a:t>
            </a:r>
          </a:p>
        </p:txBody>
      </p:sp>
      <p:pic>
        <p:nvPicPr>
          <p:cNvPr id="10242" name="Picture 2" descr="Képtalálat a következőre: „network science clusters”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79" b="12439"/>
          <a:stretch/>
        </p:blipFill>
        <p:spPr bwMode="auto">
          <a:xfrm>
            <a:off x="2421844" y="1057922"/>
            <a:ext cx="7348311" cy="531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0677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RECOMMENDATION ENGINE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19A3FF-D0C1-4D1A-9B5A-C5F02CDB3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62300"/>
            <a:ext cx="12192000" cy="193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346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GRAPH DBMS RANK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AAAF0E-EB5E-4F80-8386-FE263A5B4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758" y="1652574"/>
            <a:ext cx="7972483" cy="355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4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29C69D-D857-472C-BC8B-E54FD26C1D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PRACTICE</a:t>
            </a:r>
          </a:p>
        </p:txBody>
      </p:sp>
      <p:pic>
        <p:nvPicPr>
          <p:cNvPr id="4" name="Picture 2" descr="Képtalálat a következőre: „neo4j”">
            <a:extLst>
              <a:ext uri="{FF2B5EF4-FFF2-40B4-BE49-F238E27FC236}">
                <a16:creationId xmlns:a16="http://schemas.microsoft.com/office/drawing/2014/main" id="{60A6C5A0-4628-4D66-B35D-C34EA9FD5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983" y="2059625"/>
            <a:ext cx="5791503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1821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PANAMA PAPERS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10" y="1112417"/>
            <a:ext cx="5213825" cy="21055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10" y="3397729"/>
            <a:ext cx="7456389" cy="290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647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PANAMA PAPERS – CLASSICAL FLOW</a:t>
            </a:r>
          </a:p>
        </p:txBody>
      </p:sp>
      <p:sp>
        <p:nvSpPr>
          <p:cNvPr id="16" name="Flowchart: Magnetic Disk 15"/>
          <p:cNvSpPr/>
          <p:nvPr/>
        </p:nvSpPr>
        <p:spPr>
          <a:xfrm>
            <a:off x="7412349" y="3333261"/>
            <a:ext cx="2736852" cy="2657475"/>
          </a:xfrm>
          <a:prstGeom prst="flowChartMagneticDisk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RDBMS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3182283" y="1460033"/>
            <a:ext cx="1589084" cy="80978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OCR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033068" y="1381556"/>
            <a:ext cx="1582733" cy="819150"/>
          </a:xfrm>
          <a:prstGeom prst="rect">
            <a:avLst/>
          </a:prstGeom>
          <a:solidFill>
            <a:srgbClr val="8037B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STRUCTURED DATA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602102" y="1441310"/>
            <a:ext cx="1317624" cy="8191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SCAN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932686" y="1450671"/>
            <a:ext cx="1317624" cy="8191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DIGITAL TEXT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6501926" y="1390918"/>
            <a:ext cx="1279527" cy="80978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Agency FB" panose="020B0503020202020204" pitchFamily="34" charset="0"/>
              </a:rPr>
              <a:t>ETL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3" name="Right Arrow 22"/>
          <p:cNvSpPr/>
          <p:nvPr/>
        </p:nvSpPr>
        <p:spPr>
          <a:xfrm rot="5400000">
            <a:off x="8560207" y="2292208"/>
            <a:ext cx="441134" cy="78163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4" name="Right Arrow 23"/>
          <p:cNvSpPr/>
          <p:nvPr/>
        </p:nvSpPr>
        <p:spPr>
          <a:xfrm rot="10800000" flipV="1">
            <a:off x="5429571" y="4090795"/>
            <a:ext cx="1709730" cy="76797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DATA MINING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605522" y="4090795"/>
            <a:ext cx="1592266" cy="819150"/>
          </a:xfrm>
          <a:prstGeom prst="rect">
            <a:avLst/>
          </a:prstGeom>
          <a:solidFill>
            <a:srgbClr val="8037B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SOME STRUCTURED DATA</a:t>
            </a:r>
          </a:p>
        </p:txBody>
      </p:sp>
      <p:sp>
        <p:nvSpPr>
          <p:cNvPr id="29" name="Right Arrow 28"/>
          <p:cNvSpPr/>
          <p:nvPr/>
        </p:nvSpPr>
        <p:spPr>
          <a:xfrm flipH="1">
            <a:off x="1630676" y="4079222"/>
            <a:ext cx="1589084" cy="80978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ANALYTICS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7307574" y="3086706"/>
            <a:ext cx="2946402" cy="3150583"/>
          </a:xfrm>
          <a:prstGeom prst="rect">
            <a:avLst/>
          </a:prstGeom>
          <a:noFill/>
          <a:ln w="34925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8326072" y="3396242"/>
            <a:ext cx="868593" cy="673644"/>
            <a:chOff x="1417550" y="0"/>
            <a:chExt cx="625317" cy="393351"/>
          </a:xfrm>
        </p:grpSpPr>
        <p:sp>
          <p:nvSpPr>
            <p:cNvPr id="27" name="Rounded Rectangle 26"/>
            <p:cNvSpPr/>
            <p:nvPr/>
          </p:nvSpPr>
          <p:spPr>
            <a:xfrm>
              <a:off x="1417550" y="0"/>
              <a:ext cx="625317" cy="39335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Rounded Rectangle 4"/>
            <p:cNvSpPr/>
            <p:nvPr/>
          </p:nvSpPr>
          <p:spPr>
            <a:xfrm>
              <a:off x="1429071" y="11521"/>
              <a:ext cx="602275" cy="3703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>
                  <a:solidFill>
                    <a:schemeClr val="tx1"/>
                  </a:solidFill>
                  <a:latin typeface="Agency FB" panose="020B0503020202020204" pitchFamily="34" charset="0"/>
                </a:rPr>
                <a:t>SQL API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3782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WITH SEARCH ENGINE</a:t>
            </a:r>
          </a:p>
        </p:txBody>
      </p:sp>
      <p:sp>
        <p:nvSpPr>
          <p:cNvPr id="16" name="Flowchart: Magnetic Disk 15"/>
          <p:cNvSpPr/>
          <p:nvPr/>
        </p:nvSpPr>
        <p:spPr>
          <a:xfrm>
            <a:off x="6186523" y="2914512"/>
            <a:ext cx="2736852" cy="2657475"/>
          </a:xfrm>
          <a:prstGeom prst="flowChartMagneticDisk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SOLR</a:t>
            </a:r>
            <a:r>
              <a:rPr lang="en-US" dirty="0"/>
              <a:t> +</a:t>
            </a:r>
            <a:r>
              <a:rPr lang="en-US" dirty="0" err="1"/>
              <a:t>TIKA</a:t>
            </a:r>
            <a:endParaRPr lang="en-US" dirty="0"/>
          </a:p>
        </p:txBody>
      </p:sp>
      <p:graphicFrame>
        <p:nvGraphicFramePr>
          <p:cNvPr id="3" name="Diagram 2"/>
          <p:cNvGraphicFramePr/>
          <p:nvPr/>
        </p:nvGraphicFramePr>
        <p:xfrm>
          <a:off x="6474864" y="3131261"/>
          <a:ext cx="2199609" cy="468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8" name="Text Placeholder 55"/>
          <p:cNvSpPr txBox="1">
            <a:spLocks/>
          </p:cNvSpPr>
          <p:nvPr/>
        </p:nvSpPr>
        <p:spPr>
          <a:xfrm>
            <a:off x="5892303" y="1510239"/>
            <a:ext cx="4024896" cy="8398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36576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Arial Black" panose="020B0A04020102020204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Rich Document Parsing or NLP</a:t>
            </a:r>
          </a:p>
          <a:p>
            <a:pPr algn="ctr"/>
            <a:endParaRPr lang="en-US" sz="2000" dirty="0">
              <a:solidFill>
                <a:schemeClr val="tx1">
                  <a:lumMod val="50000"/>
                </a:schemeClr>
              </a:solidFill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9765" y="1532729"/>
            <a:ext cx="513079" cy="366485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783010" y="6477083"/>
            <a:ext cx="86803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hu-HU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</p:txBody>
      </p:sp>
      <p:sp>
        <p:nvSpPr>
          <p:cNvPr id="33" name="Text Placeholder 55"/>
          <p:cNvSpPr txBox="1">
            <a:spLocks/>
          </p:cNvSpPr>
          <p:nvPr/>
        </p:nvSpPr>
        <p:spPr>
          <a:xfrm>
            <a:off x="6096000" y="1768484"/>
            <a:ext cx="3182830" cy="8398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365760" tIns="45720" rIns="91440" bIns="4572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Text Analysis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020" y="2002372"/>
            <a:ext cx="422681" cy="390979"/>
          </a:xfrm>
          <a:prstGeom prst="rect">
            <a:avLst/>
          </a:prstGeom>
        </p:spPr>
      </p:pic>
      <p:graphicFrame>
        <p:nvGraphicFramePr>
          <p:cNvPr id="41" name="Diagram 40"/>
          <p:cNvGraphicFramePr/>
          <p:nvPr/>
        </p:nvGraphicFramePr>
        <p:xfrm>
          <a:off x="6348523" y="4665104"/>
          <a:ext cx="2441359" cy="659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42" name="Right Arrow 41"/>
          <p:cNvSpPr/>
          <p:nvPr/>
        </p:nvSpPr>
        <p:spPr>
          <a:xfrm>
            <a:off x="3984920" y="2519031"/>
            <a:ext cx="1589084" cy="80978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158030" y="2446715"/>
            <a:ext cx="1317624" cy="8191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SCAN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096000" y="2667957"/>
            <a:ext cx="2946402" cy="3150583"/>
          </a:xfrm>
          <a:prstGeom prst="rect">
            <a:avLst/>
          </a:prstGeom>
          <a:noFill/>
          <a:ln w="34925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4" name="Right Arrow 28">
            <a:extLst>
              <a:ext uri="{FF2B5EF4-FFF2-40B4-BE49-F238E27FC236}">
                <a16:creationId xmlns:a16="http://schemas.microsoft.com/office/drawing/2014/main" id="{D0D3CEB6-4BEA-439D-B42D-DE13797CEA60}"/>
              </a:ext>
            </a:extLst>
          </p:cNvPr>
          <p:cNvSpPr/>
          <p:nvPr/>
        </p:nvSpPr>
        <p:spPr>
          <a:xfrm flipH="1">
            <a:off x="3984920" y="4661935"/>
            <a:ext cx="1589084" cy="80978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31163132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ADVANCED ANALYTICS</a:t>
            </a:r>
          </a:p>
        </p:txBody>
      </p:sp>
      <p:sp>
        <p:nvSpPr>
          <p:cNvPr id="16" name="Flowchart: Magnetic Disk 15"/>
          <p:cNvSpPr/>
          <p:nvPr/>
        </p:nvSpPr>
        <p:spPr>
          <a:xfrm>
            <a:off x="6564316" y="2510691"/>
            <a:ext cx="2736852" cy="2657475"/>
          </a:xfrm>
          <a:prstGeom prst="flowChartMagneticDisk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SOLR</a:t>
            </a:r>
            <a:r>
              <a:rPr lang="en-US" dirty="0"/>
              <a:t> +</a:t>
            </a:r>
            <a:r>
              <a:rPr lang="en-US" dirty="0" err="1"/>
              <a:t>TIKA</a:t>
            </a:r>
            <a:endParaRPr lang="en-US" dirty="0"/>
          </a:p>
        </p:txBody>
      </p:sp>
      <p:graphicFrame>
        <p:nvGraphicFramePr>
          <p:cNvPr id="3" name="Diagram 2"/>
          <p:cNvGraphicFramePr/>
          <p:nvPr/>
        </p:nvGraphicFramePr>
        <p:xfrm>
          <a:off x="6852657" y="2727440"/>
          <a:ext cx="2199609" cy="468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1" name="Rectangle 30"/>
          <p:cNvSpPr/>
          <p:nvPr/>
        </p:nvSpPr>
        <p:spPr>
          <a:xfrm>
            <a:off x="3783010" y="6477083"/>
            <a:ext cx="86803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hu-HU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</p:txBody>
      </p:sp>
      <p:graphicFrame>
        <p:nvGraphicFramePr>
          <p:cNvPr id="41" name="Diagram 40"/>
          <p:cNvGraphicFramePr/>
          <p:nvPr/>
        </p:nvGraphicFramePr>
        <p:xfrm>
          <a:off x="6726316" y="4261283"/>
          <a:ext cx="2441359" cy="659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6" name="Rectangle 45"/>
          <p:cNvSpPr/>
          <p:nvPr/>
        </p:nvSpPr>
        <p:spPr>
          <a:xfrm>
            <a:off x="6473793" y="2264136"/>
            <a:ext cx="2946402" cy="3150583"/>
          </a:xfrm>
          <a:prstGeom prst="rect">
            <a:avLst/>
          </a:prstGeom>
          <a:noFill/>
          <a:ln w="34925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5" name="Right Arrow 42">
            <a:extLst>
              <a:ext uri="{FF2B5EF4-FFF2-40B4-BE49-F238E27FC236}">
                <a16:creationId xmlns:a16="http://schemas.microsoft.com/office/drawing/2014/main" id="{6B34D5CD-2FEF-4481-B450-7ED9D7E449B7}"/>
              </a:ext>
            </a:extLst>
          </p:cNvPr>
          <p:cNvSpPr/>
          <p:nvPr/>
        </p:nvSpPr>
        <p:spPr>
          <a:xfrm flipH="1">
            <a:off x="5607656" y="2503037"/>
            <a:ext cx="626703" cy="80978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7" name="Flowchart: Magnetic Disk 16">
            <a:extLst>
              <a:ext uri="{FF2B5EF4-FFF2-40B4-BE49-F238E27FC236}">
                <a16:creationId xmlns:a16="http://schemas.microsoft.com/office/drawing/2014/main" id="{A6EE2B9D-E2F0-4AD4-93EF-C3A649BD3692}"/>
              </a:ext>
            </a:extLst>
          </p:cNvPr>
          <p:cNvSpPr/>
          <p:nvPr/>
        </p:nvSpPr>
        <p:spPr>
          <a:xfrm>
            <a:off x="4207200" y="2297058"/>
            <a:ext cx="1226682" cy="1158792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NEO4J</a:t>
            </a:r>
            <a:endParaRPr lang="en-US" dirty="0"/>
          </a:p>
        </p:txBody>
      </p:sp>
      <p:sp>
        <p:nvSpPr>
          <p:cNvPr id="18" name="Right Arrow 42">
            <a:extLst>
              <a:ext uri="{FF2B5EF4-FFF2-40B4-BE49-F238E27FC236}">
                <a16:creationId xmlns:a16="http://schemas.microsoft.com/office/drawing/2014/main" id="{E138AD12-6AE5-4791-B05A-CAC2E96AE022}"/>
              </a:ext>
            </a:extLst>
          </p:cNvPr>
          <p:cNvSpPr/>
          <p:nvPr/>
        </p:nvSpPr>
        <p:spPr>
          <a:xfrm flipH="1">
            <a:off x="3347309" y="2468174"/>
            <a:ext cx="626703" cy="80978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9" name="Picture 2" descr="https://media.licdn.com/mpr/mpr/AAIAAgDGAAAAAQAAAAAAAAvbAAAAJDI1ODNhZDAyLTQ0MzgtNDNmNy05ZTZhLTk0NTVlN2I3NzIyNA.png">
            <a:extLst>
              <a:ext uri="{FF2B5EF4-FFF2-40B4-BE49-F238E27FC236}">
                <a16:creationId xmlns:a16="http://schemas.microsoft.com/office/drawing/2014/main" id="{8C4009C2-A8B1-40D5-A4A2-B8D64410E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07"/>
          <a:stretch/>
        </p:blipFill>
        <p:spPr bwMode="auto">
          <a:xfrm>
            <a:off x="1682124" y="2036454"/>
            <a:ext cx="1569990" cy="1545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Arrow 42">
            <a:extLst>
              <a:ext uri="{FF2B5EF4-FFF2-40B4-BE49-F238E27FC236}">
                <a16:creationId xmlns:a16="http://schemas.microsoft.com/office/drawing/2014/main" id="{B58814D0-E3D6-4BAF-9085-5262FE0F013A}"/>
              </a:ext>
            </a:extLst>
          </p:cNvPr>
          <p:cNvSpPr/>
          <p:nvPr/>
        </p:nvSpPr>
        <p:spPr>
          <a:xfrm flipH="1">
            <a:off x="5602708" y="4375191"/>
            <a:ext cx="626703" cy="80978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21" name="Picture 2" descr="Képtalálat a következőre: „h2o machine learning”">
            <a:extLst>
              <a:ext uri="{FF2B5EF4-FFF2-40B4-BE49-F238E27FC236}">
                <a16:creationId xmlns:a16="http://schemas.microsoft.com/office/drawing/2014/main" id="{64625CF9-AABE-420F-9D0B-099F5EFDA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609" y="4316605"/>
            <a:ext cx="996950" cy="99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ight Arrow 42">
            <a:extLst>
              <a:ext uri="{FF2B5EF4-FFF2-40B4-BE49-F238E27FC236}">
                <a16:creationId xmlns:a16="http://schemas.microsoft.com/office/drawing/2014/main" id="{381C651C-C576-4683-BFF9-D50AD946F013}"/>
              </a:ext>
            </a:extLst>
          </p:cNvPr>
          <p:cNvSpPr/>
          <p:nvPr/>
        </p:nvSpPr>
        <p:spPr>
          <a:xfrm rot="16200000" flipH="1">
            <a:off x="4531734" y="3484440"/>
            <a:ext cx="626703" cy="80978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3" name="Right Arrow 42">
            <a:extLst>
              <a:ext uri="{FF2B5EF4-FFF2-40B4-BE49-F238E27FC236}">
                <a16:creationId xmlns:a16="http://schemas.microsoft.com/office/drawing/2014/main" id="{1745E430-B932-4968-9487-58D1F4DA159D}"/>
              </a:ext>
            </a:extLst>
          </p:cNvPr>
          <p:cNvSpPr/>
          <p:nvPr/>
        </p:nvSpPr>
        <p:spPr>
          <a:xfrm flipH="1">
            <a:off x="3433920" y="4365628"/>
            <a:ext cx="626703" cy="80978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62D8E9-EA1B-4419-815C-4A9E9605E6BA}"/>
              </a:ext>
            </a:extLst>
          </p:cNvPr>
          <p:cNvSpPr/>
          <p:nvPr/>
        </p:nvSpPr>
        <p:spPr>
          <a:xfrm>
            <a:off x="1919533" y="4233469"/>
            <a:ext cx="1095172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Arial Black" panose="020B0A04020102020204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ML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Arial Black" panose="020B0A04020102020204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222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INTERFACE</a:t>
            </a:r>
          </a:p>
        </p:txBody>
      </p:sp>
      <p:sp>
        <p:nvSpPr>
          <p:cNvPr id="4" name="Rectangle 3"/>
          <p:cNvSpPr/>
          <p:nvPr/>
        </p:nvSpPr>
        <p:spPr>
          <a:xfrm>
            <a:off x="313988" y="1487221"/>
            <a:ext cx="82766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 err="1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SQ</a:t>
            </a:r>
            <a:r>
              <a:rPr lang="hu-HU" sz="32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  <a:endParaRPr lang="en-US" sz="3200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5730DB-2BD5-493A-9C5B-3234CED5E8C7}"/>
              </a:ext>
            </a:extLst>
          </p:cNvPr>
          <p:cNvSpPr/>
          <p:nvPr/>
        </p:nvSpPr>
        <p:spPr>
          <a:xfrm>
            <a:off x="3201172" y="1609588"/>
            <a:ext cx="846322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ActionScript Bash C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# C++ Clojure Common Lisp Crystal D Dart Delphi Elixir emacs lisp Erlang Fancy gawk GNU Prolog Go Haskell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Haxe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Io Java Julia Lasso Lua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Matlab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mruby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Nim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Node.js Objective-C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OCaml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Pascal Perl PHP PL/SQL Pure Data Python R Racket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Rebol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Ruby Rust Scala Scheme Smalltalk Swift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Tcl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VB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VCL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Xojo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152586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PANAMA PAPERS SCHEMA</a:t>
            </a:r>
          </a:p>
        </p:txBody>
      </p:sp>
      <p:pic>
        <p:nvPicPr>
          <p:cNvPr id="1026" name="Picture 2" descr="data mod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01" y="1107337"/>
            <a:ext cx="7838954" cy="495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8637667" y="1107337"/>
            <a:ext cx="301281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00B050"/>
                </a:solidFill>
                <a:latin typeface="Agency FB" panose="020B0503020202020204" pitchFamily="34" charset="0"/>
              </a:rPr>
              <a:t>Entity</a:t>
            </a:r>
            <a:r>
              <a:rPr lang="en-US" dirty="0">
                <a:solidFill>
                  <a:srgbClr val="00B050"/>
                </a:solidFill>
                <a:latin typeface="Agency FB" panose="020B0503020202020204" pitchFamily="34" charset="0"/>
              </a:rPr>
              <a:t> </a:t>
            </a:r>
            <a:r>
              <a:rPr lang="en-US" dirty="0">
                <a:latin typeface="Agency FB" panose="020B0503020202020204" pitchFamily="34" charset="0"/>
              </a:rPr>
              <a:t>- The offshore legal entity. This could be a company, trust, foundation …</a:t>
            </a:r>
          </a:p>
          <a:p>
            <a:pPr algn="just"/>
            <a:endParaRPr lang="en-US" dirty="0">
              <a:latin typeface="Agency FB" panose="020B0503020202020204" pitchFamily="34" charset="0"/>
            </a:endParaRPr>
          </a:p>
          <a:p>
            <a:pPr algn="just"/>
            <a:r>
              <a:rPr lang="en-US" b="1" dirty="0">
                <a:solidFill>
                  <a:srgbClr val="00B050"/>
                </a:solidFill>
                <a:latin typeface="Agency FB" panose="020B0503020202020204" pitchFamily="34" charset="0"/>
              </a:rPr>
              <a:t>Officer</a:t>
            </a:r>
            <a:r>
              <a:rPr lang="en-US" dirty="0">
                <a:solidFill>
                  <a:srgbClr val="00B050"/>
                </a:solidFill>
                <a:latin typeface="Agency FB" panose="020B0503020202020204" pitchFamily="34" charset="0"/>
              </a:rPr>
              <a:t> </a:t>
            </a:r>
            <a:r>
              <a:rPr lang="en-US" dirty="0">
                <a:latin typeface="Agency FB" panose="020B0503020202020204" pitchFamily="34" charset="0"/>
              </a:rPr>
              <a:t>- A person or company who plays a role in an offshore entity, such as beneficiary, director, or shareholder. </a:t>
            </a:r>
          </a:p>
          <a:p>
            <a:pPr algn="just"/>
            <a:endParaRPr lang="en-US" dirty="0">
              <a:latin typeface="Agency FB" panose="020B0503020202020204" pitchFamily="34" charset="0"/>
            </a:endParaRPr>
          </a:p>
          <a:p>
            <a:pPr algn="just"/>
            <a:r>
              <a:rPr lang="en-US" b="1" dirty="0">
                <a:solidFill>
                  <a:srgbClr val="00B050"/>
                </a:solidFill>
                <a:latin typeface="Agency FB" panose="020B0503020202020204" pitchFamily="34" charset="0"/>
              </a:rPr>
              <a:t>Intermediary</a:t>
            </a:r>
            <a:r>
              <a:rPr lang="en-US" dirty="0">
                <a:solidFill>
                  <a:srgbClr val="00B050"/>
                </a:solidFill>
                <a:latin typeface="Agency FB" panose="020B0503020202020204" pitchFamily="34" charset="0"/>
              </a:rPr>
              <a:t> </a:t>
            </a:r>
            <a:r>
              <a:rPr lang="en-US" dirty="0">
                <a:latin typeface="Agency FB" panose="020B0503020202020204" pitchFamily="34" charset="0"/>
              </a:rPr>
              <a:t>- A go-between for someone seeking an offshore corporation and an offshore service provider — usually a law-firm or a middleman that asks an offshore service provider to create an offshore firm.</a:t>
            </a:r>
          </a:p>
          <a:p>
            <a:pPr algn="just"/>
            <a:endParaRPr lang="en-US" dirty="0">
              <a:latin typeface="Agency FB" panose="020B0503020202020204" pitchFamily="34" charset="0"/>
            </a:endParaRPr>
          </a:p>
          <a:p>
            <a:pPr algn="just"/>
            <a:r>
              <a:rPr lang="en-US" b="1" dirty="0">
                <a:solidFill>
                  <a:srgbClr val="00B050"/>
                </a:solidFill>
                <a:latin typeface="Agency FB" panose="020B0503020202020204" pitchFamily="34" charset="0"/>
              </a:rPr>
              <a:t>Address</a:t>
            </a:r>
            <a:r>
              <a:rPr lang="en-US" dirty="0">
                <a:solidFill>
                  <a:srgbClr val="00B050"/>
                </a:solidFill>
                <a:latin typeface="Agency FB" panose="020B0503020202020204" pitchFamily="34" charset="0"/>
              </a:rPr>
              <a:t> </a:t>
            </a:r>
            <a:r>
              <a:rPr lang="en-US" dirty="0">
                <a:latin typeface="Agency FB" panose="020B0503020202020204" pitchFamily="34" charset="0"/>
              </a:rPr>
              <a:t>- The registered address</a:t>
            </a:r>
          </a:p>
        </p:txBody>
      </p:sp>
    </p:spTree>
    <p:extLst>
      <p:ext uri="{BB962C8B-B14F-4D97-AF65-F5344CB8AC3E}">
        <p14:creationId xmlns:p14="http://schemas.microsoft.com/office/powerpoint/2010/main" val="1595358243"/>
      </p:ext>
    </p:extLst>
  </p:cSld>
  <p:clrMapOvr>
    <a:masterClrMapping/>
  </p:clrMapOvr>
</p:sld>
</file>

<file path=ppt/theme/theme1.xml><?xml version="1.0" encoding="utf-8"?>
<a:theme xmlns:a="http://schemas.openxmlformats.org/drawingml/2006/main" name="Epam_PPT_Template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5E3C081-4081-47AD-A9A6-9F18F525DA1D}">
  <ds:schemaRefs>
    <ds:schemaRef ds:uri="http://purl.org/dc/elements/1.1/"/>
    <ds:schemaRef ds:uri="http://purl.org/dc/dcmitype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schemas.microsoft.com/sharepoint/v3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28501</TotalTime>
  <Words>1985</Words>
  <Application>Microsoft Office PowerPoint</Application>
  <PresentationFormat>Widescreen</PresentationFormat>
  <Paragraphs>702</Paragraphs>
  <Slides>90</Slides>
  <Notes>86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90</vt:i4>
      </vt:variant>
    </vt:vector>
  </HeadingPairs>
  <TitlesOfParts>
    <vt:vector size="102" baseType="lpstr">
      <vt:lpstr>Agency FB</vt:lpstr>
      <vt:lpstr>Aharoni</vt:lpstr>
      <vt:lpstr>Arial</vt:lpstr>
      <vt:lpstr>Arial Black</vt:lpstr>
      <vt:lpstr>Calibri</vt:lpstr>
      <vt:lpstr>Courier New</vt:lpstr>
      <vt:lpstr>Lucida Grande</vt:lpstr>
      <vt:lpstr>Segoe UI Light</vt:lpstr>
      <vt:lpstr>Trebuchet MS</vt:lpstr>
      <vt:lpstr>Wingdings</vt:lpstr>
      <vt:lpstr>Epam_PPT_Template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Canning</dc:creator>
  <cp:lastModifiedBy>Laszlo Sallo</cp:lastModifiedBy>
  <cp:revision>1747</cp:revision>
  <cp:lastPrinted>2014-07-09T13:30:36Z</cp:lastPrinted>
  <dcterms:created xsi:type="dcterms:W3CDTF">2014-07-08T13:27:24Z</dcterms:created>
  <dcterms:modified xsi:type="dcterms:W3CDTF">2020-10-03T16:26:45Z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0x010100B0E9A4A7D20EA84CAA39F80EA2A19865</vt:lpwstr>
  </property>
</Properties>
</file>